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1" r:id="rId1"/>
  </p:sldMasterIdLst>
  <p:notesMasterIdLst>
    <p:notesMasterId r:id="rId52"/>
  </p:notesMasterIdLst>
  <p:sldIdLst>
    <p:sldId id="276" r:id="rId2"/>
    <p:sldId id="497" r:id="rId3"/>
    <p:sldId id="503" r:id="rId4"/>
    <p:sldId id="504" r:id="rId5"/>
    <p:sldId id="505" r:id="rId6"/>
    <p:sldId id="498" r:id="rId7"/>
    <p:sldId id="499" r:id="rId8"/>
    <p:sldId id="501" r:id="rId9"/>
    <p:sldId id="502" r:id="rId10"/>
    <p:sldId id="537" r:id="rId11"/>
    <p:sldId id="520" r:id="rId12"/>
    <p:sldId id="527" r:id="rId13"/>
    <p:sldId id="528" r:id="rId14"/>
    <p:sldId id="529" r:id="rId15"/>
    <p:sldId id="530" r:id="rId16"/>
    <p:sldId id="531" r:id="rId17"/>
    <p:sldId id="532" r:id="rId18"/>
    <p:sldId id="533" r:id="rId19"/>
    <p:sldId id="538" r:id="rId20"/>
    <p:sldId id="458" r:id="rId21"/>
    <p:sldId id="464" r:id="rId22"/>
    <p:sldId id="465" r:id="rId23"/>
    <p:sldId id="469" r:id="rId24"/>
    <p:sldId id="539" r:id="rId25"/>
    <p:sldId id="540" r:id="rId26"/>
    <p:sldId id="541" r:id="rId27"/>
    <p:sldId id="525" r:id="rId28"/>
    <p:sldId id="521" r:id="rId29"/>
    <p:sldId id="543" r:id="rId30"/>
    <p:sldId id="544" r:id="rId31"/>
    <p:sldId id="545" r:id="rId32"/>
    <p:sldId id="526" r:id="rId33"/>
    <p:sldId id="507" r:id="rId34"/>
    <p:sldId id="546" r:id="rId35"/>
    <p:sldId id="515" r:id="rId36"/>
    <p:sldId id="508" r:id="rId37"/>
    <p:sldId id="496" r:id="rId38"/>
    <p:sldId id="512" r:id="rId39"/>
    <p:sldId id="511" r:id="rId40"/>
    <p:sldId id="513" r:id="rId41"/>
    <p:sldId id="514" r:id="rId42"/>
    <p:sldId id="542" r:id="rId43"/>
    <p:sldId id="510" r:id="rId44"/>
    <p:sldId id="516" r:id="rId45"/>
    <p:sldId id="449" r:id="rId46"/>
    <p:sldId id="450" r:id="rId47"/>
    <p:sldId id="451" r:id="rId48"/>
    <p:sldId id="452" r:id="rId49"/>
    <p:sldId id="453" r:id="rId50"/>
    <p:sldId id="387" r:id="rId51"/>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507" autoAdjust="0"/>
    <p:restoredTop sz="73715" autoAdjust="0"/>
  </p:normalViewPr>
  <p:slideViewPr>
    <p:cSldViewPr snapToGrid="0" snapToObjects="1">
      <p:cViewPr>
        <p:scale>
          <a:sx n="84" d="100"/>
          <a:sy n="84" d="100"/>
        </p:scale>
        <p:origin x="400" y="208"/>
      </p:cViewPr>
      <p:guideLst>
        <p:guide orient="horz" pos="2160"/>
        <p:guide pos="2880"/>
      </p:guideLst>
    </p:cSldViewPr>
  </p:slideViewPr>
  <p:notesTextViewPr>
    <p:cViewPr>
      <p:scale>
        <a:sx n="100" d="100"/>
        <a:sy n="100" d="100"/>
      </p:scale>
      <p:origin x="0" y="0"/>
    </p:cViewPr>
  </p:notesTextViewPr>
  <p:sorterViewPr>
    <p:cViewPr>
      <p:scale>
        <a:sx n="93" d="100"/>
        <a:sy n="93" d="100"/>
      </p:scale>
      <p:origin x="0" y="19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38A5C6-5F85-EE4C-B458-02A38EBE1E52}" type="datetimeFigureOut">
              <a:rPr lang="fr-FR" smtClean="0"/>
              <a:t>01/12/2016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7AAE7F-6737-AA43-A751-ACE2288EE7CF}" type="slidenum">
              <a:rPr lang="fr-FR" smtClean="0"/>
              <a:t>‹#›</a:t>
            </a:fld>
            <a:endParaRPr lang="fr-FR"/>
          </a:p>
        </p:txBody>
      </p:sp>
    </p:spTree>
    <p:extLst>
      <p:ext uri="{BB962C8B-B14F-4D97-AF65-F5344CB8AC3E}">
        <p14:creationId xmlns:p14="http://schemas.microsoft.com/office/powerpoint/2010/main" val="1751351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4" name="Shape 10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914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16</a:t>
            </a:fld>
            <a:endParaRPr lang="fr-FR"/>
          </a:p>
        </p:txBody>
      </p:sp>
    </p:spTree>
    <p:extLst>
      <p:ext uri="{BB962C8B-B14F-4D97-AF65-F5344CB8AC3E}">
        <p14:creationId xmlns:p14="http://schemas.microsoft.com/office/powerpoint/2010/main" val="1824427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17</a:t>
            </a:fld>
            <a:endParaRPr lang="fr-FR"/>
          </a:p>
        </p:txBody>
      </p:sp>
    </p:spTree>
    <p:extLst>
      <p:ext uri="{BB962C8B-B14F-4D97-AF65-F5344CB8AC3E}">
        <p14:creationId xmlns:p14="http://schemas.microsoft.com/office/powerpoint/2010/main" val="1678949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18</a:t>
            </a:fld>
            <a:endParaRPr lang="fr-FR"/>
          </a:p>
        </p:txBody>
      </p:sp>
    </p:spTree>
    <p:extLst>
      <p:ext uri="{BB962C8B-B14F-4D97-AF65-F5344CB8AC3E}">
        <p14:creationId xmlns:p14="http://schemas.microsoft.com/office/powerpoint/2010/main" val="895196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19</a:t>
            </a:fld>
            <a:endParaRPr lang="fr-FR"/>
          </a:p>
        </p:txBody>
      </p:sp>
    </p:spTree>
    <p:extLst>
      <p:ext uri="{BB962C8B-B14F-4D97-AF65-F5344CB8AC3E}">
        <p14:creationId xmlns:p14="http://schemas.microsoft.com/office/powerpoint/2010/main" val="418024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26</a:t>
            </a:fld>
            <a:endParaRPr lang="fr-FR"/>
          </a:p>
        </p:txBody>
      </p:sp>
    </p:spTree>
    <p:extLst>
      <p:ext uri="{BB962C8B-B14F-4D97-AF65-F5344CB8AC3E}">
        <p14:creationId xmlns:p14="http://schemas.microsoft.com/office/powerpoint/2010/main" val="1520620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49</a:t>
            </a:fld>
            <a:endParaRPr lang="fr-FR"/>
          </a:p>
        </p:txBody>
      </p:sp>
    </p:spTree>
    <p:extLst>
      <p:ext uri="{BB962C8B-B14F-4D97-AF65-F5344CB8AC3E}">
        <p14:creationId xmlns:p14="http://schemas.microsoft.com/office/powerpoint/2010/main" val="1340083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1948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6</a:t>
            </a:fld>
            <a:endParaRPr lang="fr-FR"/>
          </a:p>
        </p:txBody>
      </p:sp>
    </p:spTree>
    <p:extLst>
      <p:ext uri="{BB962C8B-B14F-4D97-AF65-F5344CB8AC3E}">
        <p14:creationId xmlns:p14="http://schemas.microsoft.com/office/powerpoint/2010/main" val="912092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10</a:t>
            </a:fld>
            <a:endParaRPr lang="fr-FR"/>
          </a:p>
        </p:txBody>
      </p:sp>
    </p:spTree>
    <p:extLst>
      <p:ext uri="{BB962C8B-B14F-4D97-AF65-F5344CB8AC3E}">
        <p14:creationId xmlns:p14="http://schemas.microsoft.com/office/powerpoint/2010/main" val="337596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11</a:t>
            </a:fld>
            <a:endParaRPr lang="fr-FR"/>
          </a:p>
        </p:txBody>
      </p:sp>
    </p:spTree>
    <p:extLst>
      <p:ext uri="{BB962C8B-B14F-4D97-AF65-F5344CB8AC3E}">
        <p14:creationId xmlns:p14="http://schemas.microsoft.com/office/powerpoint/2010/main" val="1656698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12</a:t>
            </a:fld>
            <a:endParaRPr lang="fr-FR"/>
          </a:p>
        </p:txBody>
      </p:sp>
    </p:spTree>
    <p:extLst>
      <p:ext uri="{BB962C8B-B14F-4D97-AF65-F5344CB8AC3E}">
        <p14:creationId xmlns:p14="http://schemas.microsoft.com/office/powerpoint/2010/main" val="1358726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13</a:t>
            </a:fld>
            <a:endParaRPr lang="fr-FR"/>
          </a:p>
        </p:txBody>
      </p:sp>
    </p:spTree>
    <p:extLst>
      <p:ext uri="{BB962C8B-B14F-4D97-AF65-F5344CB8AC3E}">
        <p14:creationId xmlns:p14="http://schemas.microsoft.com/office/powerpoint/2010/main" val="1295732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14</a:t>
            </a:fld>
            <a:endParaRPr lang="fr-FR"/>
          </a:p>
        </p:txBody>
      </p:sp>
    </p:spTree>
    <p:extLst>
      <p:ext uri="{BB962C8B-B14F-4D97-AF65-F5344CB8AC3E}">
        <p14:creationId xmlns:p14="http://schemas.microsoft.com/office/powerpoint/2010/main" val="172339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17AAE7F-6737-AA43-A751-ACE2288EE7CF}" type="slidenum">
              <a:rPr lang="fr-FR" smtClean="0"/>
              <a:t>15</a:t>
            </a:fld>
            <a:endParaRPr lang="fr-FR"/>
          </a:p>
        </p:txBody>
      </p:sp>
    </p:spTree>
    <p:extLst>
      <p:ext uri="{BB962C8B-B14F-4D97-AF65-F5344CB8AC3E}">
        <p14:creationId xmlns:p14="http://schemas.microsoft.com/office/powerpoint/2010/main" val="1950232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fr-CA" smtClean="0"/>
              <a:t>Cliquez et modifiez le titre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A" dirty="0" smtClean="0"/>
              <a:t>Cliquez pour modifier le style des sous-titres du masque</a:t>
            </a:r>
            <a:endParaRPr lang="en-US" dirty="0"/>
          </a:p>
        </p:txBody>
      </p:sp>
      <p:sp>
        <p:nvSpPr>
          <p:cNvPr id="4" name="Date Placeholder 3"/>
          <p:cNvSpPr>
            <a:spLocks noGrp="1"/>
          </p:cNvSpPr>
          <p:nvPr>
            <p:ph type="dt" sz="half" idx="10"/>
          </p:nvPr>
        </p:nvSpPr>
        <p:spPr/>
        <p:txBody>
          <a:bodyPr/>
          <a:lstStyle/>
          <a:p>
            <a:pPr>
              <a:defRPr/>
            </a:pPr>
            <a:fld id="{2C3B3ED4-5B79-CF46-A456-560C3EC36EC5}" type="datetime1">
              <a:rPr lang="fr-FR" smtClean="0"/>
              <a:pPr>
                <a:defRPr/>
              </a:pPr>
              <a:t>01/12/2016</a:t>
            </a:fld>
            <a:endParaRPr lang="fr-FR"/>
          </a:p>
        </p:txBody>
      </p:sp>
      <p:sp>
        <p:nvSpPr>
          <p:cNvPr id="5" name="Footer Placeholder 4"/>
          <p:cNvSpPr>
            <a:spLocks noGrp="1"/>
          </p:cNvSpPr>
          <p:nvPr>
            <p:ph type="ftr" sz="quarter" idx="11"/>
          </p:nvPr>
        </p:nvSpPr>
        <p:spPr/>
        <p:txBody>
          <a:bodyPr/>
          <a:lstStyle/>
          <a:p>
            <a:pPr>
              <a:defRPr/>
            </a:pPr>
            <a:endParaRPr lang="fr-F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a:endParaRPr>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58ABFF6A-3421-B445-8B86-58CF8F0C22AB}"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a:p>
        </p:txBody>
      </p:sp>
      <p:sp>
        <p:nvSpPr>
          <p:cNvPr id="4" name="Date Placeholder 3"/>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5" name="Footer Placeholder 4"/>
          <p:cNvSpPr>
            <a:spLocks noGrp="1"/>
          </p:cNvSpPr>
          <p:nvPr>
            <p:ph type="ftr" sz="quarter" idx="11"/>
          </p:nvPr>
        </p:nvSpPr>
        <p:spPr/>
        <p:txBody>
          <a:bodyPr/>
          <a:lstStyle/>
          <a:p>
            <a:pPr>
              <a:defRPr/>
            </a:pPr>
            <a:endParaRPr lang="fr-FR"/>
          </a:p>
        </p:txBody>
      </p:sp>
      <p:sp>
        <p:nvSpPr>
          <p:cNvPr id="6" name="Slide Number Placeholder 5"/>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CA" smtClean="0"/>
              <a:t>Cliquez et modifiez le titre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a:p>
        </p:txBody>
      </p:sp>
      <p:sp>
        <p:nvSpPr>
          <p:cNvPr id="4" name="Date Placeholder 3"/>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5" name="Footer Placeholder 4"/>
          <p:cNvSpPr>
            <a:spLocks noGrp="1"/>
          </p:cNvSpPr>
          <p:nvPr>
            <p:ph type="ftr" sz="quarter" idx="11"/>
          </p:nvPr>
        </p:nvSpPr>
        <p:spPr/>
        <p:txBody>
          <a:bodyPr/>
          <a:lstStyle/>
          <a:p>
            <a:pPr>
              <a:defRPr/>
            </a:pPr>
            <a:endParaRPr lang="fr-FR"/>
          </a:p>
        </p:txBody>
      </p:sp>
      <p:sp>
        <p:nvSpPr>
          <p:cNvPr id="6" name="Slide Number Placeholder 5"/>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685800" y="2130425"/>
            <a:ext cx="7769225" cy="1466850"/>
          </a:xfrm>
        </p:spPr>
        <p:txBody>
          <a:bodyPr/>
          <a:lstStyle/>
          <a:p>
            <a:r>
              <a:rPr lang="fr-CA" smtClean="0"/>
              <a:t>Cliquez et modifiez le titre</a:t>
            </a:r>
            <a:endParaRPr lang="fr-CA"/>
          </a:p>
        </p:txBody>
      </p:sp>
    </p:spTree>
    <p:extLst>
      <p:ext uri="{BB962C8B-B14F-4D97-AF65-F5344CB8AC3E}">
        <p14:creationId xmlns:p14="http://schemas.microsoft.com/office/powerpoint/2010/main" val="1764546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74637"/>
            <a:ext cx="8229600" cy="11432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600201"/>
            <a:ext cx="8229600" cy="49675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2" y="6333133"/>
            <a:ext cx="548699" cy="5248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fr"/>
              <a:t>‹#›</a:t>
            </a:fld>
            <a:endParaRPr lang="fr"/>
          </a:p>
        </p:txBody>
      </p:sp>
    </p:spTree>
    <p:extLst>
      <p:ext uri="{BB962C8B-B14F-4D97-AF65-F5344CB8AC3E}">
        <p14:creationId xmlns:p14="http://schemas.microsoft.com/office/powerpoint/2010/main" val="1179939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Cliquez et modifiez le titre</a:t>
            </a:r>
            <a:endParaRPr lang="en-US"/>
          </a:p>
        </p:txBody>
      </p:sp>
      <p:sp>
        <p:nvSpPr>
          <p:cNvPr id="3" name="Content Placeholder 2"/>
          <p:cNvSpPr>
            <a:spLocks noGrp="1"/>
          </p:cNvSpPr>
          <p:nvPr>
            <p:ph idx="1"/>
          </p:nvPr>
        </p:nvSpPr>
        <p:spPr/>
        <p:txBody>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dirty="0"/>
          </a:p>
        </p:txBody>
      </p:sp>
      <p:sp>
        <p:nvSpPr>
          <p:cNvPr id="4" name="Date Placeholder 3"/>
          <p:cNvSpPr>
            <a:spLocks noGrp="1"/>
          </p:cNvSpPr>
          <p:nvPr>
            <p:ph type="dt" sz="half" idx="10"/>
          </p:nvPr>
        </p:nvSpPr>
        <p:spPr/>
        <p:txBody>
          <a:bodyPr/>
          <a:lstStyle/>
          <a:p>
            <a:pPr>
              <a:defRPr/>
            </a:pPr>
            <a:fld id="{DBD9135C-8D48-E64F-8881-5A7DAD94C3A3}" type="datetime1">
              <a:rPr lang="fr-FR" smtClean="0"/>
              <a:pPr>
                <a:defRPr/>
              </a:pPr>
              <a:t>01/12/2016</a:t>
            </a:fld>
            <a:endParaRPr lang="fr-FR"/>
          </a:p>
        </p:txBody>
      </p:sp>
      <p:sp>
        <p:nvSpPr>
          <p:cNvPr id="5" name="Footer Placeholder 4"/>
          <p:cNvSpPr>
            <a:spLocks noGrp="1"/>
          </p:cNvSpPr>
          <p:nvPr>
            <p:ph type="ftr" sz="quarter" idx="11"/>
          </p:nvPr>
        </p:nvSpPr>
        <p:spPr/>
        <p:txBody>
          <a:bodyPr/>
          <a:lstStyle/>
          <a:p>
            <a:pPr>
              <a:defRPr/>
            </a:pPr>
            <a:endParaRPr lang="fr-FR"/>
          </a:p>
        </p:txBody>
      </p:sp>
      <p:sp>
        <p:nvSpPr>
          <p:cNvPr id="6" name="Slide Number Placeholder 5"/>
          <p:cNvSpPr>
            <a:spLocks noGrp="1"/>
          </p:cNvSpPr>
          <p:nvPr>
            <p:ph type="sldNum" sz="quarter" idx="12"/>
          </p:nvPr>
        </p:nvSpPr>
        <p:spPr/>
        <p:txBody>
          <a:bodyPr/>
          <a:lstStyle/>
          <a:p>
            <a:pPr>
              <a:defRPr/>
            </a:pPr>
            <a:fld id="{BB46FED7-99F2-2949-BC56-51FE02BF79F8}"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fr-CA" smtClean="0"/>
              <a:t>Cliquez et modifiez le titre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Verdan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dirty="0" smtClean="0"/>
              <a:t>Cliquez pour modifier les styles du texte du masque</a:t>
            </a:r>
          </a:p>
        </p:txBody>
      </p:sp>
      <p:sp>
        <p:nvSpPr>
          <p:cNvPr id="7" name="Date Placeholder 6"/>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8" name="Slide Number Placeholder 7"/>
          <p:cNvSpPr>
            <a:spLocks noGrp="1"/>
          </p:cNvSpPr>
          <p:nvPr>
            <p:ph type="sldNum" sz="quarter" idx="11"/>
          </p:nvPr>
        </p:nvSpPr>
        <p:spPr/>
        <p:txBody>
          <a:bodyPr/>
          <a:lstStyle/>
          <a:p>
            <a:pPr>
              <a:defRPr/>
            </a:pPr>
            <a:fld id="{CA033086-AFF4-CE48-A556-0FD9B236E8D2}" type="slidenum">
              <a:rPr lang="fr-FR" smtClean="0"/>
              <a:pPr>
                <a:defRPr/>
              </a:pPr>
              <a:t>‹#›</a:t>
            </a:fld>
            <a:endParaRPr lang="fr-FR"/>
          </a:p>
        </p:txBody>
      </p:sp>
      <p:sp>
        <p:nvSpPr>
          <p:cNvPr id="9" name="Footer Placeholder 8"/>
          <p:cNvSpPr>
            <a:spLocks noGrp="1"/>
          </p:cNvSpPr>
          <p:nvPr>
            <p:ph type="ftr" sz="quarter" idx="12"/>
          </p:nvPr>
        </p:nvSpPr>
        <p:spPr/>
        <p:txBody>
          <a:bodyPr/>
          <a:lstStyle/>
          <a:p>
            <a:pPr>
              <a:defRPr/>
            </a:pPr>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Cliquez et modifiez le titre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dirty="0"/>
          </a:p>
        </p:txBody>
      </p:sp>
      <p:sp>
        <p:nvSpPr>
          <p:cNvPr id="5" name="Date Placeholder 4"/>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6" name="Footer Placeholder 5"/>
          <p:cNvSpPr>
            <a:spLocks noGrp="1"/>
          </p:cNvSpPr>
          <p:nvPr>
            <p:ph type="ftr" sz="quarter" idx="11"/>
          </p:nvPr>
        </p:nvSpPr>
        <p:spPr/>
        <p:txBody>
          <a:bodyPr/>
          <a:lstStyle/>
          <a:p>
            <a:pPr>
              <a:defRPr/>
            </a:pPr>
            <a:endParaRPr lang="fr-FR"/>
          </a:p>
        </p:txBody>
      </p:sp>
      <p:sp>
        <p:nvSpPr>
          <p:cNvPr id="7" name="Slide Number Placeholder 6"/>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CA" smtClean="0"/>
              <a:t>Cliquez et modifiez le titre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Verdan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dirty="0" smtClean="0"/>
              <a:t>Cliquez pour modifier les styles du texte du masque</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Verdana"/>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fr-CA" dirty="0" smtClean="0"/>
              <a:t>Cliquez pour modifier les styles du texte du masque</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dirty="0"/>
          </a:p>
        </p:txBody>
      </p:sp>
      <p:sp>
        <p:nvSpPr>
          <p:cNvPr id="7" name="Date Placeholder 6"/>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8" name="Footer Placeholder 7"/>
          <p:cNvSpPr>
            <a:spLocks noGrp="1"/>
          </p:cNvSpPr>
          <p:nvPr>
            <p:ph type="ftr" sz="quarter" idx="11"/>
          </p:nvPr>
        </p:nvSpPr>
        <p:spPr/>
        <p:txBody>
          <a:bodyPr/>
          <a:lstStyle/>
          <a:p>
            <a:pPr>
              <a:defRPr/>
            </a:pPr>
            <a:endParaRPr lang="fr-FR"/>
          </a:p>
        </p:txBody>
      </p:sp>
      <p:sp>
        <p:nvSpPr>
          <p:cNvPr id="9" name="Slide Number Placeholder 8"/>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Cliquez et modifiez le titre</a:t>
            </a:r>
            <a:endParaRPr lang="en-US"/>
          </a:p>
        </p:txBody>
      </p:sp>
      <p:sp>
        <p:nvSpPr>
          <p:cNvPr id="3" name="Date Placeholder 2"/>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4" name="Footer Placeholder 3"/>
          <p:cNvSpPr>
            <a:spLocks noGrp="1"/>
          </p:cNvSpPr>
          <p:nvPr>
            <p:ph type="ftr" sz="quarter" idx="11"/>
          </p:nvPr>
        </p:nvSpPr>
        <p:spPr/>
        <p:txBody>
          <a:bodyPr/>
          <a:lstStyle/>
          <a:p>
            <a:pPr>
              <a:defRPr/>
            </a:pPr>
            <a:endParaRPr lang="fr-FR"/>
          </a:p>
        </p:txBody>
      </p:sp>
      <p:sp>
        <p:nvSpPr>
          <p:cNvPr id="5" name="Slide Number Placeholder 4"/>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3" name="Footer Placeholder 2"/>
          <p:cNvSpPr>
            <a:spLocks noGrp="1"/>
          </p:cNvSpPr>
          <p:nvPr>
            <p:ph type="ftr" sz="quarter" idx="11"/>
          </p:nvPr>
        </p:nvSpPr>
        <p:spPr/>
        <p:txBody>
          <a:bodyPr/>
          <a:lstStyle/>
          <a:p>
            <a:pPr>
              <a:defRPr/>
            </a:pPr>
            <a:endParaRPr lang="fr-FR"/>
          </a:p>
        </p:txBody>
      </p:sp>
      <p:sp>
        <p:nvSpPr>
          <p:cNvPr id="4" name="Slide Number Placeholder 3"/>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A" smtClean="0"/>
              <a:t>Cliquez pour modifier les styles du texte du masque</a:t>
            </a:r>
          </a:p>
        </p:txBody>
      </p:sp>
      <p:sp>
        <p:nvSpPr>
          <p:cNvPr id="5" name="Date Placeholder 4"/>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6" name="Footer Placeholder 5"/>
          <p:cNvSpPr>
            <a:spLocks noGrp="1"/>
          </p:cNvSpPr>
          <p:nvPr>
            <p:ph type="ftr" sz="quarter" idx="11"/>
          </p:nvPr>
        </p:nvSpPr>
        <p:spPr/>
        <p:txBody>
          <a:bodyPr/>
          <a:lstStyle/>
          <a:p>
            <a:pPr>
              <a:defRPr/>
            </a:pPr>
            <a:endParaRPr lang="fr-FR"/>
          </a:p>
        </p:txBody>
      </p:sp>
      <p:sp>
        <p:nvSpPr>
          <p:cNvPr id="7" name="Slide Number Placeholder 6"/>
          <p:cNvSpPr>
            <a:spLocks noGrp="1"/>
          </p:cNvSpPr>
          <p:nvPr>
            <p:ph type="sldNum" sz="quarter" idx="12"/>
          </p:nvPr>
        </p:nvSpPr>
        <p:spPr/>
        <p:txBody>
          <a:bodyPr/>
          <a:lstStyle/>
          <a:p>
            <a:pPr>
              <a:defRPr/>
            </a:pPr>
            <a:fld id="{CA033086-AFF4-CE48-A556-0FD9B236E8D2}" type="slidenum">
              <a:rPr lang="fr-FR" smtClean="0"/>
              <a:pPr>
                <a:defRPr/>
              </a:pPr>
              <a:t>‹#›</a:t>
            </a:fld>
            <a:endParaRPr lang="fr-FR"/>
          </a:p>
        </p:txBody>
      </p:sp>
      <p:sp>
        <p:nvSpPr>
          <p:cNvPr id="8" name="Title 7"/>
          <p:cNvSpPr>
            <a:spLocks noGrp="1"/>
          </p:cNvSpPr>
          <p:nvPr>
            <p:ph type="title"/>
          </p:nvPr>
        </p:nvSpPr>
        <p:spPr/>
        <p:txBody>
          <a:bodyPr/>
          <a:lstStyle/>
          <a:p>
            <a:r>
              <a:rPr lang="fr-CA" smtClean="0"/>
              <a:t>Cliquez et modifiez le titre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CA" smtClean="0"/>
              <a:t>Faire glisser l'image vers l'espace réservé ou cliquer sur l'icône pour l'ajouter</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A" smtClean="0"/>
              <a:t>Cliquez pour modifier les styles du texte du masque</a:t>
            </a:r>
          </a:p>
        </p:txBody>
      </p:sp>
      <p:sp>
        <p:nvSpPr>
          <p:cNvPr id="5" name="Date Placeholder 4"/>
          <p:cNvSpPr>
            <a:spLocks noGrp="1"/>
          </p:cNvSpPr>
          <p:nvPr>
            <p:ph type="dt" sz="half" idx="10"/>
          </p:nvPr>
        </p:nvSpPr>
        <p:spPr/>
        <p:txBody>
          <a:bodyPr/>
          <a:lstStyle/>
          <a:p>
            <a:pPr>
              <a:defRPr/>
            </a:pPr>
            <a:fld id="{B243B9D9-4120-E645-906A-FCD412B1545B}" type="datetime1">
              <a:rPr lang="fr-FR" smtClean="0"/>
              <a:pPr>
                <a:defRPr/>
              </a:pPr>
              <a:t>01/12/2016</a:t>
            </a:fld>
            <a:endParaRPr lang="fr-FR"/>
          </a:p>
        </p:txBody>
      </p:sp>
      <p:sp>
        <p:nvSpPr>
          <p:cNvPr id="6" name="Footer Placeholder 5"/>
          <p:cNvSpPr>
            <a:spLocks noGrp="1"/>
          </p:cNvSpPr>
          <p:nvPr>
            <p:ph type="ftr" sz="quarter" idx="11"/>
          </p:nvPr>
        </p:nvSpPr>
        <p:spPr/>
        <p:txBody>
          <a:bodyPr/>
          <a:lstStyle/>
          <a:p>
            <a:pPr>
              <a:defRPr/>
            </a:pPr>
            <a:endParaRPr lang="fr-FR"/>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CA033086-AFF4-CE48-A556-0FD9B236E8D2}" type="slidenum">
              <a:rPr lang="fr-FR" smtClean="0"/>
              <a:pPr>
                <a:defRPr/>
              </a:pPr>
              <a:t>‹#›</a:t>
            </a:fld>
            <a:endParaRPr lang="fr-F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fr-CA" smtClean="0"/>
              <a:t>Cliquez et modifiez le titre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fr-CA" dirty="0" smtClean="0"/>
              <a:t>Cliquez et modifiez le titre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fr-CA" dirty="0" smtClean="0"/>
              <a:t>Cliquez pour modifier les styles du texte du masque</a:t>
            </a:r>
          </a:p>
          <a:p>
            <a:pPr lvl="1"/>
            <a:r>
              <a:rPr lang="fr-CA" dirty="0" smtClean="0"/>
              <a:t>Deuxième niveau</a:t>
            </a:r>
          </a:p>
          <a:p>
            <a:pPr lvl="2"/>
            <a:r>
              <a:rPr lang="fr-CA" dirty="0" smtClean="0"/>
              <a:t>Troisième niveau</a:t>
            </a:r>
          </a:p>
          <a:p>
            <a:pPr lvl="3"/>
            <a:r>
              <a:rPr lang="fr-CA" dirty="0" smtClean="0"/>
              <a:t>Quatrième niveau</a:t>
            </a:r>
          </a:p>
          <a:p>
            <a:pPr lvl="4"/>
            <a:r>
              <a:rPr lang="fr-CA" dirty="0" smtClean="0"/>
              <a:t>Cinquième niveau</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latin typeface="Verdana"/>
              </a:defRPr>
            </a:lvl1pPr>
          </a:lstStyle>
          <a:p>
            <a:fld id="{ECA1C8C9-9B42-E04C-9B89-6980B972A310}" type="datetimeFigureOut">
              <a:rPr lang="fr-FR" smtClean="0"/>
              <a:pPr/>
              <a:t>01/12/2016</a:t>
            </a:fld>
            <a:endParaRPr lang="fr-FR"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latin typeface="Verdana"/>
              </a:defRPr>
            </a:lvl1pPr>
          </a:lstStyle>
          <a:p>
            <a:endParaRPr lang="fr-FR" dirty="0"/>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latin typeface="Verdana"/>
              </a:defRPr>
            </a:lvl1pPr>
          </a:lstStyle>
          <a:p>
            <a:fld id="{9B5B853C-E05C-6842-9981-BB0010806263}" type="slidenum">
              <a:rPr lang="fr-FR" smtClean="0"/>
              <a:pPr/>
              <a:t>‹#›</a:t>
            </a:fld>
            <a:endParaRPr lang="fr-FR" dirty="0"/>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a:endParaRPr>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Verdana"/>
            </a:endParaRP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Lst>
  <p:txStyles>
    <p:titleStyle>
      <a:lvl1pPr algn="l" defTabSz="914400" rtl="0" eaLnBrk="1" latinLnBrk="0" hangingPunct="1">
        <a:spcBef>
          <a:spcPct val="0"/>
        </a:spcBef>
        <a:buNone/>
        <a:defRPr sz="3600" kern="1200" cap="all" spc="-60" baseline="0">
          <a:solidFill>
            <a:schemeClr val="tx2"/>
          </a:solidFill>
          <a:latin typeface="Verdana"/>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Verdana"/>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Verdana"/>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Verdana"/>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Verdana"/>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Verdana"/>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reativecommons.org/licenses/by/2.5/ca/deed.fr" TargetMode="External"/><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hyperlink" Target="mailto:Florence.Piron@com.ulaval.c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hyperlink" Target="http://scienceetbiencommun.org" TargetMode="External"/><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facebook.com/groups/collectifsoha/" TargetMode="External"/><Relationship Id="rId3" Type="http://schemas.openxmlformats.org/officeDocument/2006/relationships/image" Target="../media/image1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sz="4000" b="1" dirty="0"/>
              <a:t>Faire du libre </a:t>
            </a:r>
            <a:r>
              <a:rPr lang="fr-FR" sz="4000" b="1" dirty="0" err="1"/>
              <a:t>accès</a:t>
            </a:r>
            <a:r>
              <a:rPr lang="fr-FR" sz="4000" b="1" dirty="0"/>
              <a:t> un outil de justice cognitive et d’</a:t>
            </a:r>
            <a:r>
              <a:rPr lang="fr-FR" sz="4000" b="1" dirty="0" err="1"/>
              <a:t>empowerment</a:t>
            </a:r>
            <a:r>
              <a:rPr lang="fr-FR" sz="4000" b="1" dirty="0"/>
              <a:t> des universitaires des pays des </a:t>
            </a:r>
            <a:r>
              <a:rPr lang="fr-FR" sz="4000" b="1" dirty="0" err="1"/>
              <a:t>Suds</a:t>
            </a:r>
            <a:r>
              <a:rPr lang="fr-FR" sz="4000" b="1" dirty="0"/>
              <a:t> </a:t>
            </a:r>
            <a:r>
              <a:rPr lang="fr-FR" sz="4000" dirty="0"/>
              <a:t/>
            </a:r>
            <a:br>
              <a:rPr lang="fr-FR" sz="4000" dirty="0"/>
            </a:br>
            <a:r>
              <a:rPr lang="fr-FR" sz="4000" dirty="0"/>
              <a:t/>
            </a:r>
            <a:br>
              <a:rPr lang="fr-FR" sz="4000" dirty="0"/>
            </a:br>
            <a:endParaRPr lang="fr-FR" sz="4000" dirty="0"/>
          </a:p>
        </p:txBody>
      </p:sp>
      <p:sp>
        <p:nvSpPr>
          <p:cNvPr id="3" name="Sous-titre 2"/>
          <p:cNvSpPr>
            <a:spLocks noGrp="1"/>
          </p:cNvSpPr>
          <p:nvPr>
            <p:ph type="subTitle" idx="1"/>
          </p:nvPr>
        </p:nvSpPr>
        <p:spPr>
          <a:xfrm>
            <a:off x="457200" y="3860800"/>
            <a:ext cx="7239000" cy="2707041"/>
          </a:xfrm>
        </p:spPr>
        <p:txBody>
          <a:bodyPr>
            <a:normAutofit lnSpcReduction="10000"/>
          </a:bodyPr>
          <a:lstStyle/>
          <a:p>
            <a:pPr>
              <a:lnSpc>
                <a:spcPct val="110000"/>
              </a:lnSpc>
            </a:pPr>
            <a:r>
              <a:rPr lang="fr-FR" dirty="0" smtClean="0"/>
              <a:t>2 décembre </a:t>
            </a:r>
            <a:r>
              <a:rPr lang="fr-FR" dirty="0" smtClean="0"/>
              <a:t>2016</a:t>
            </a:r>
            <a:endParaRPr lang="fr-FR" dirty="0"/>
          </a:p>
          <a:p>
            <a:r>
              <a:rPr lang="fr-FR" dirty="0"/>
              <a:t>Florence Piron, Université Laval</a:t>
            </a:r>
          </a:p>
          <a:p>
            <a:r>
              <a:rPr lang="fr-FR" dirty="0">
                <a:hlinkClick r:id="rId2"/>
              </a:rPr>
              <a:t>Florence.Piron@com.ulaval.ca</a:t>
            </a:r>
            <a:endParaRPr lang="fr-FR" dirty="0"/>
          </a:p>
          <a:p>
            <a:r>
              <a:rPr lang="fr-FR" dirty="0"/>
              <a:t/>
            </a:r>
            <a:br>
              <a:rPr lang="fr-FR" dirty="0"/>
            </a:br>
            <a:r>
              <a:rPr lang="fr-FR" i="1" cap="none" dirty="0">
                <a:latin typeface="Verdana"/>
              </a:rPr>
              <a:t>Cette œuvre est mise à disposition selon les termes de la </a:t>
            </a:r>
            <a:r>
              <a:rPr lang="fr-FR" i="1" cap="none" dirty="0">
                <a:latin typeface="Verdana"/>
                <a:hlinkClick r:id="rId3"/>
              </a:rPr>
              <a:t>licence creative commons attribution </a:t>
            </a:r>
            <a:r>
              <a:rPr lang="fr-FR" i="1" cap="none" dirty="0" smtClean="0">
                <a:latin typeface="Verdana"/>
                <a:hlinkClick r:id="rId3"/>
              </a:rPr>
              <a:t>4.0 </a:t>
            </a:r>
            <a:r>
              <a:rPr lang="fr-FR" i="1" cap="none" dirty="0">
                <a:latin typeface="Verdana"/>
                <a:hlinkClick r:id="rId3"/>
              </a:rPr>
              <a:t>canada</a:t>
            </a:r>
            <a:endParaRPr lang="fr-FR" i="1" dirty="0">
              <a:latin typeface="Verdana"/>
            </a:endParaRPr>
          </a:p>
          <a:p>
            <a:endParaRPr lang="fr-FR" dirty="0"/>
          </a:p>
        </p:txBody>
      </p:sp>
      <p:pic>
        <p:nvPicPr>
          <p:cNvPr id="4" name="Image 3" descr="CCb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6042805"/>
            <a:ext cx="1227444" cy="429453"/>
          </a:xfrm>
          <a:prstGeom prst="rect">
            <a:avLst/>
          </a:prstGeom>
        </p:spPr>
      </p:pic>
    </p:spTree>
    <p:extLst>
      <p:ext uri="{BB962C8B-B14F-4D97-AF65-F5344CB8AC3E}">
        <p14:creationId xmlns:p14="http://schemas.microsoft.com/office/powerpoint/2010/main" val="4219680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a:bodyPr>
          <a:lstStyle/>
          <a:p>
            <a:pPr marL="457200" indent="-457200">
              <a:buFont typeface="+mj-lt"/>
              <a:buAutoNum type="arabicPeriod"/>
            </a:pPr>
            <a:r>
              <a:rPr lang="fr-FR" dirty="0"/>
              <a:t>Absence d’infrastructure de recherche dans </a:t>
            </a:r>
            <a:r>
              <a:rPr lang="fr-FR" dirty="0" smtClean="0"/>
              <a:t>les </a:t>
            </a:r>
            <a:r>
              <a:rPr lang="fr-FR" dirty="0"/>
              <a:t>universités </a:t>
            </a:r>
            <a:r>
              <a:rPr lang="fr-FR" dirty="0" smtClean="0"/>
              <a:t>et absence de politique scientifique orientée vers le bien commun</a:t>
            </a: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20962666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dirty="0" smtClean="0"/>
              <a:t>Barrières financières, légales </a:t>
            </a:r>
            <a:r>
              <a:rPr lang="fr-FR" dirty="0"/>
              <a:t>et numériques dans l’accès aux publications </a:t>
            </a:r>
            <a:r>
              <a:rPr lang="fr-FR" dirty="0" smtClean="0"/>
              <a:t>scientifiques</a:t>
            </a:r>
            <a:endParaRPr lang="fr-FR"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6616367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scientifiques</a:t>
            </a:r>
          </a:p>
          <a:p>
            <a:pPr marL="457200" indent="-457200">
              <a:buFont typeface="+mj-lt"/>
              <a:buAutoNum type="arabicPeriod"/>
            </a:pPr>
            <a:r>
              <a:rPr lang="fr-FR" dirty="0"/>
              <a:t>Accès difficile à Internet et faible </a:t>
            </a:r>
            <a:r>
              <a:rPr lang="fr-FR" dirty="0" err="1"/>
              <a:t>littératie</a:t>
            </a:r>
            <a:r>
              <a:rPr lang="fr-FR" dirty="0"/>
              <a:t> numérique des </a:t>
            </a:r>
            <a:r>
              <a:rPr lang="fr-FR" dirty="0" smtClean="0"/>
              <a:t>universitaires</a:t>
            </a:r>
            <a:endParaRPr lang="fr-FR"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5055043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a:t>
            </a:r>
            <a:r>
              <a:rPr lang="fr-FR" b="0" dirty="0" smtClean="0"/>
              <a:t>scientifiques</a:t>
            </a:r>
          </a:p>
          <a:p>
            <a:pPr marL="457200" indent="-457200">
              <a:buFont typeface="+mj-lt"/>
              <a:buAutoNum type="arabicPeriod"/>
            </a:pPr>
            <a:r>
              <a:rPr lang="fr-FR" b="0" dirty="0" smtClean="0"/>
              <a:t>Accès </a:t>
            </a:r>
            <a:r>
              <a:rPr lang="fr-FR" b="0" dirty="0"/>
              <a:t>difficile à Internet et faible </a:t>
            </a:r>
            <a:r>
              <a:rPr lang="fr-FR" b="0" dirty="0" err="1"/>
              <a:t>littératie</a:t>
            </a:r>
            <a:r>
              <a:rPr lang="fr-FR" b="0" dirty="0"/>
              <a:t> numérique des </a:t>
            </a:r>
            <a:r>
              <a:rPr lang="fr-FR" b="0" dirty="0" smtClean="0"/>
              <a:t>universitaires</a:t>
            </a:r>
            <a:endParaRPr lang="fr-FR" b="0" dirty="0"/>
          </a:p>
          <a:p>
            <a:pPr marL="457200" indent="-457200">
              <a:buFont typeface="+mj-lt"/>
              <a:buAutoNum type="arabicPeriod"/>
            </a:pPr>
            <a:r>
              <a:rPr lang="fr-FR" dirty="0" smtClean="0"/>
              <a:t>Ignorance ou mépris </a:t>
            </a:r>
            <a:r>
              <a:rPr lang="fr-FR" dirty="0"/>
              <a:t>pour les savoirs locaux, socialement et culturellement </a:t>
            </a:r>
            <a:r>
              <a:rPr lang="fr-FR" dirty="0" smtClean="0"/>
              <a:t>pertinents</a:t>
            </a:r>
            <a:endParaRPr lang="fr-FR"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101226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scientifiques</a:t>
            </a:r>
          </a:p>
          <a:p>
            <a:pPr marL="457200" indent="-457200">
              <a:buFont typeface="+mj-lt"/>
              <a:buAutoNum type="arabicPeriod"/>
            </a:pPr>
            <a:r>
              <a:rPr lang="fr-FR" b="0" dirty="0"/>
              <a:t>Accès difficile à Internet et faible </a:t>
            </a:r>
            <a:r>
              <a:rPr lang="fr-FR" b="0" dirty="0" err="1"/>
              <a:t>littératie</a:t>
            </a:r>
            <a:r>
              <a:rPr lang="fr-FR" b="0" dirty="0"/>
              <a:t> numérique des </a:t>
            </a:r>
            <a:r>
              <a:rPr lang="fr-FR" b="0" dirty="0" smtClean="0"/>
              <a:t>universitaires</a:t>
            </a:r>
            <a:endParaRPr lang="fr-FR" b="0" dirty="0"/>
          </a:p>
          <a:p>
            <a:pPr marL="457200" indent="-457200">
              <a:buFont typeface="+mj-lt"/>
              <a:buAutoNum type="arabicPeriod"/>
            </a:pPr>
            <a:r>
              <a:rPr lang="fr-FR" b="0" dirty="0" smtClean="0"/>
              <a:t>Ignorance ou mépris </a:t>
            </a:r>
            <a:r>
              <a:rPr lang="fr-FR" b="0" dirty="0"/>
              <a:t>pour les savoirs locaux, socialement et culturellement pertinents</a:t>
            </a:r>
          </a:p>
          <a:p>
            <a:pPr marL="457200" indent="-457200">
              <a:buFont typeface="+mj-lt"/>
              <a:buAutoNum type="arabicPeriod"/>
            </a:pPr>
            <a:r>
              <a:rPr lang="fr-FR" dirty="0"/>
              <a:t>Coupure entre les priorités de la recherche et celles de la société, des communautés </a:t>
            </a:r>
            <a:r>
              <a:rPr lang="fr-FR" dirty="0" smtClean="0"/>
              <a:t>locales</a:t>
            </a:r>
            <a:endParaRPr lang="fr-FR"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5663932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fontScale="92500" lnSpcReduction="10000"/>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scientifiques</a:t>
            </a:r>
          </a:p>
          <a:p>
            <a:pPr marL="457200" indent="-457200">
              <a:buFont typeface="+mj-lt"/>
              <a:buAutoNum type="arabicPeriod"/>
            </a:pPr>
            <a:r>
              <a:rPr lang="fr-FR" b="0" dirty="0"/>
              <a:t>Accès difficile à Internet et faible </a:t>
            </a:r>
            <a:r>
              <a:rPr lang="fr-FR" b="0" dirty="0" err="1"/>
              <a:t>littératie</a:t>
            </a:r>
            <a:r>
              <a:rPr lang="fr-FR" b="0" dirty="0"/>
              <a:t> numérique des </a:t>
            </a:r>
            <a:r>
              <a:rPr lang="fr-FR" b="0" dirty="0" smtClean="0"/>
              <a:t>universitaires</a:t>
            </a:r>
            <a:endParaRPr lang="fr-FR" b="0" dirty="0"/>
          </a:p>
          <a:p>
            <a:pPr marL="457200" indent="-457200">
              <a:buFont typeface="+mj-lt"/>
              <a:buAutoNum type="arabicPeriod"/>
            </a:pPr>
            <a:r>
              <a:rPr lang="fr-FR" b="0" dirty="0" smtClean="0"/>
              <a:t>Ignorance ou mépris </a:t>
            </a:r>
            <a:r>
              <a:rPr lang="fr-FR" b="0" dirty="0"/>
              <a:t>pour les savoirs locaux, socialement et culturellement pertinents</a:t>
            </a:r>
          </a:p>
          <a:p>
            <a:pPr marL="457200" indent="-457200">
              <a:buFont typeface="+mj-lt"/>
              <a:buAutoNum type="arabicPeriod"/>
            </a:pPr>
            <a:r>
              <a:rPr lang="fr-FR" b="0" dirty="0"/>
              <a:t>Coupure entre les priorités de la recherche et celles de la société, des communautés </a:t>
            </a:r>
            <a:r>
              <a:rPr lang="fr-FR" b="0" dirty="0" smtClean="0"/>
              <a:t>locales</a:t>
            </a:r>
          </a:p>
          <a:p>
            <a:pPr marL="457200" indent="-457200">
              <a:buFont typeface="+mj-lt"/>
              <a:buAutoNum type="arabicPeriod"/>
            </a:pPr>
            <a:r>
              <a:rPr lang="fr-FR" dirty="0" smtClean="0"/>
              <a:t>Le système de la science du Nord est normatif, exclusif et très difficile à pénétrer (domination du positivisme)</a:t>
            </a:r>
            <a:endParaRPr lang="fr-FR" dirty="0"/>
          </a:p>
          <a:p>
            <a:pPr marL="342900" indent="-342900" eaLnBrk="1" hangingPunct="1">
              <a:lnSpc>
                <a:spcPct val="130000"/>
              </a:lnSpc>
              <a:buFont typeface="Arial"/>
              <a:buChar char="•"/>
            </a:pPr>
            <a:endParaRPr lang="fr-FR" b="0"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0943654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fontScale="92500" lnSpcReduction="20000"/>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scientifiques</a:t>
            </a:r>
          </a:p>
          <a:p>
            <a:pPr marL="457200" indent="-457200">
              <a:buFont typeface="+mj-lt"/>
              <a:buAutoNum type="arabicPeriod"/>
            </a:pPr>
            <a:r>
              <a:rPr lang="fr-FR" b="0" dirty="0"/>
              <a:t>Accès difficile à Internet et faible </a:t>
            </a:r>
            <a:r>
              <a:rPr lang="fr-FR" b="0" dirty="0" err="1"/>
              <a:t>littératie</a:t>
            </a:r>
            <a:r>
              <a:rPr lang="fr-FR" b="0" dirty="0"/>
              <a:t> numérique des </a:t>
            </a:r>
            <a:r>
              <a:rPr lang="fr-FR" b="0" dirty="0" smtClean="0"/>
              <a:t>universitaires</a:t>
            </a:r>
            <a:endParaRPr lang="fr-FR" b="0" dirty="0"/>
          </a:p>
          <a:p>
            <a:pPr marL="457200" indent="-457200">
              <a:buFont typeface="+mj-lt"/>
              <a:buAutoNum type="arabicPeriod"/>
            </a:pPr>
            <a:r>
              <a:rPr lang="fr-FR" b="0" dirty="0" smtClean="0"/>
              <a:t>Ignorance ou mépris </a:t>
            </a:r>
            <a:r>
              <a:rPr lang="fr-FR" b="0" dirty="0"/>
              <a:t>pour les savoirs locaux, socialement et culturellement pertinents</a:t>
            </a:r>
          </a:p>
          <a:p>
            <a:pPr marL="457200" indent="-457200">
              <a:buFont typeface="+mj-lt"/>
              <a:buAutoNum type="arabicPeriod"/>
            </a:pPr>
            <a:r>
              <a:rPr lang="fr-FR" b="0" dirty="0"/>
              <a:t>Coupure entre les priorités de la recherche et celles de la société, des communautés </a:t>
            </a:r>
            <a:r>
              <a:rPr lang="fr-FR" b="0" dirty="0" smtClean="0"/>
              <a:t>locales</a:t>
            </a:r>
          </a:p>
          <a:p>
            <a:pPr marL="457200" indent="-457200">
              <a:buFont typeface="+mj-lt"/>
              <a:buAutoNum type="arabicPeriod"/>
            </a:pPr>
            <a:r>
              <a:rPr lang="fr-FR" b="0" dirty="0" smtClean="0"/>
              <a:t>Le système de la science du Nord est normatif, exclusif et très difficile à pénétrer (domination du positivisme)</a:t>
            </a:r>
            <a:endParaRPr lang="fr-FR" b="0" dirty="0"/>
          </a:p>
          <a:p>
            <a:pPr marL="457200" indent="-457200">
              <a:buFont typeface="+mj-lt"/>
              <a:buAutoNum type="arabicPeriod"/>
            </a:pPr>
            <a:r>
              <a:rPr lang="fr-FR" dirty="0" smtClean="0"/>
              <a:t>L’hégémonie des langues coloniales en science perdure</a:t>
            </a:r>
            <a:endParaRPr lang="fr-FR" dirty="0"/>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006705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2057400"/>
            <a:ext cx="7620000" cy="4457700"/>
          </a:xfrm>
        </p:spPr>
        <p:txBody>
          <a:bodyPr>
            <a:normAutofit fontScale="85000" lnSpcReduction="10000"/>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scientifiques</a:t>
            </a:r>
          </a:p>
          <a:p>
            <a:pPr marL="457200" indent="-457200">
              <a:buFont typeface="+mj-lt"/>
              <a:buAutoNum type="arabicPeriod"/>
            </a:pPr>
            <a:r>
              <a:rPr lang="fr-FR" b="0" dirty="0"/>
              <a:t>Accès difficile à Internet et faible </a:t>
            </a:r>
            <a:r>
              <a:rPr lang="fr-FR" b="0" dirty="0" err="1"/>
              <a:t>littératie</a:t>
            </a:r>
            <a:r>
              <a:rPr lang="fr-FR" b="0" dirty="0"/>
              <a:t> numérique des </a:t>
            </a:r>
            <a:r>
              <a:rPr lang="fr-FR" b="0" dirty="0" smtClean="0"/>
              <a:t>universitaires</a:t>
            </a:r>
            <a:endParaRPr lang="fr-FR" b="0" dirty="0"/>
          </a:p>
          <a:p>
            <a:pPr marL="457200" indent="-457200">
              <a:buFont typeface="+mj-lt"/>
              <a:buAutoNum type="arabicPeriod"/>
            </a:pPr>
            <a:r>
              <a:rPr lang="fr-FR" b="0" dirty="0" smtClean="0"/>
              <a:t>Ignorance ou mépris </a:t>
            </a:r>
            <a:r>
              <a:rPr lang="fr-FR" b="0" dirty="0"/>
              <a:t>pour les savoirs locaux, socialement et culturellement pertinents</a:t>
            </a:r>
          </a:p>
          <a:p>
            <a:pPr marL="457200" indent="-457200">
              <a:buFont typeface="+mj-lt"/>
              <a:buAutoNum type="arabicPeriod"/>
            </a:pPr>
            <a:r>
              <a:rPr lang="fr-FR" b="0" dirty="0"/>
              <a:t>Coupure entre les priorités de la recherche et celles de la société, des communautés </a:t>
            </a:r>
            <a:r>
              <a:rPr lang="fr-FR" b="0" dirty="0" smtClean="0"/>
              <a:t>locales</a:t>
            </a:r>
          </a:p>
          <a:p>
            <a:pPr marL="457200" indent="-457200">
              <a:buFont typeface="+mj-lt"/>
              <a:buAutoNum type="arabicPeriod"/>
            </a:pPr>
            <a:r>
              <a:rPr lang="fr-FR" b="0" dirty="0" smtClean="0"/>
              <a:t>Le système de la science du Nord est normatif, exclusif et très difficile à pénétrer (domination du positivisme)</a:t>
            </a:r>
            <a:endParaRPr lang="fr-FR" b="0" dirty="0"/>
          </a:p>
          <a:p>
            <a:pPr marL="457200" indent="-457200">
              <a:buFont typeface="+mj-lt"/>
              <a:buAutoNum type="arabicPeriod"/>
            </a:pPr>
            <a:r>
              <a:rPr lang="fr-FR" b="0" dirty="0" smtClean="0"/>
              <a:t>L’hégémonie des langues coloniales en science perdure</a:t>
            </a:r>
            <a:endParaRPr lang="fr-FR" b="0" dirty="0"/>
          </a:p>
          <a:p>
            <a:pPr marL="457200" indent="-457200">
              <a:buFont typeface="+mj-lt"/>
              <a:buAutoNum type="arabicPeriod"/>
            </a:pPr>
            <a:r>
              <a:rPr lang="fr-FR" dirty="0"/>
              <a:t>Pédagogie de l’humiliation </a:t>
            </a:r>
            <a:r>
              <a:rPr lang="fr-FR" dirty="0" smtClean="0"/>
              <a:t>encore en vigueur dans les universités</a:t>
            </a:r>
            <a:endParaRPr lang="fr-FR" dirty="0"/>
          </a:p>
          <a:p>
            <a:pPr marL="342900" indent="-342900" eaLnBrk="1" hangingPunct="1">
              <a:lnSpc>
                <a:spcPct val="130000"/>
              </a:lnSpc>
              <a:buFont typeface="Arial"/>
              <a:buChar char="•"/>
            </a:pPr>
            <a:endParaRPr lang="fr-FR" b="0"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7589447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95400"/>
            <a:ext cx="8280401" cy="616284"/>
          </a:xfrm>
        </p:spPr>
        <p:txBody>
          <a:bodyPr>
            <a:normAutofit fontScale="90000"/>
          </a:bodyPr>
          <a:lstStyle/>
          <a:p>
            <a:pPr fontAlgn="auto">
              <a:spcAft>
                <a:spcPts val="0"/>
              </a:spcAft>
              <a:defRPr/>
            </a:pPr>
            <a:r>
              <a:rPr lang="fr-FR" sz="2200" dirty="0" smtClean="0">
                <a:latin typeface="Verdana"/>
                <a:ea typeface="+mj-ea"/>
                <a:cs typeface="Verdana"/>
              </a:rPr>
              <a:t>Premiers résultats : Neuf </a:t>
            </a:r>
            <a:r>
              <a:rPr lang="fr-FR" sz="2200" dirty="0" smtClean="0">
                <a:latin typeface="Verdana"/>
                <a:ea typeface="+mj-ea"/>
                <a:cs typeface="Verdana"/>
              </a:rPr>
              <a:t>injustices cognitives </a:t>
            </a:r>
            <a:r>
              <a:rPr lang="fr-FR" sz="2200" dirty="0" smtClean="0">
                <a:cs typeface="Verdana"/>
              </a:rPr>
              <a:t>vécues par les universitaires africains et ha</a:t>
            </a:r>
            <a:r>
              <a:rPr lang="fr-CA" sz="2200" dirty="0" err="1" smtClean="0">
                <a:cs typeface="Verdana"/>
              </a:rPr>
              <a:t>ïtiens</a:t>
            </a:r>
            <a:endParaRPr lang="fr-FR" sz="2200" dirty="0">
              <a:latin typeface="Franklin Gothic Book" charset="0"/>
            </a:endParaRPr>
          </a:p>
        </p:txBody>
      </p:sp>
      <p:sp>
        <p:nvSpPr>
          <p:cNvPr id="15362" name="Espace réservé du contenu 2"/>
          <p:cNvSpPr>
            <a:spLocks noGrp="1"/>
          </p:cNvSpPr>
          <p:nvPr>
            <p:ph idx="1"/>
          </p:nvPr>
        </p:nvSpPr>
        <p:spPr>
          <a:xfrm>
            <a:off x="457199" y="1937084"/>
            <a:ext cx="7620000" cy="4800600"/>
          </a:xfrm>
        </p:spPr>
        <p:txBody>
          <a:bodyPr>
            <a:normAutofit fontScale="77500" lnSpcReduction="20000"/>
          </a:bodyPr>
          <a:lstStyle/>
          <a:p>
            <a:pPr marL="457200" indent="-457200">
              <a:buFont typeface="+mj-lt"/>
              <a:buAutoNum type="arabicPeriod"/>
            </a:pPr>
            <a:r>
              <a:rPr lang="fr-FR" b="0" dirty="0"/>
              <a:t>Absence d’infrastructure de recherche dans </a:t>
            </a:r>
            <a:r>
              <a:rPr lang="fr-FR" b="0" dirty="0" smtClean="0"/>
              <a:t>leurs </a:t>
            </a:r>
            <a:r>
              <a:rPr lang="fr-FR" b="0" dirty="0"/>
              <a:t>universités </a:t>
            </a:r>
            <a:endParaRPr lang="fr-FR" b="0" dirty="0" smtClean="0"/>
          </a:p>
          <a:p>
            <a:pPr marL="457200" indent="-457200">
              <a:buFont typeface="+mj-lt"/>
              <a:buAutoNum type="arabicPeriod"/>
            </a:pPr>
            <a:r>
              <a:rPr lang="fr-FR" b="0" dirty="0" smtClean="0"/>
              <a:t>Barrières financières, légales </a:t>
            </a:r>
            <a:r>
              <a:rPr lang="fr-FR" b="0" dirty="0"/>
              <a:t>et numériques dans l’accès aux publications scientifiques</a:t>
            </a:r>
          </a:p>
          <a:p>
            <a:pPr marL="457200" indent="-457200">
              <a:buFont typeface="+mj-lt"/>
              <a:buAutoNum type="arabicPeriod"/>
            </a:pPr>
            <a:r>
              <a:rPr lang="fr-FR" b="0" dirty="0"/>
              <a:t>Accès difficile à Internet et faible </a:t>
            </a:r>
            <a:r>
              <a:rPr lang="fr-FR" b="0" dirty="0" err="1"/>
              <a:t>littératie</a:t>
            </a:r>
            <a:r>
              <a:rPr lang="fr-FR" b="0" dirty="0"/>
              <a:t> numérique des </a:t>
            </a:r>
            <a:r>
              <a:rPr lang="fr-FR" b="0" dirty="0" smtClean="0"/>
              <a:t>universitaires</a:t>
            </a:r>
            <a:endParaRPr lang="fr-FR" b="0" dirty="0"/>
          </a:p>
          <a:p>
            <a:pPr marL="457200" indent="-457200">
              <a:buFont typeface="+mj-lt"/>
              <a:buAutoNum type="arabicPeriod"/>
            </a:pPr>
            <a:r>
              <a:rPr lang="fr-FR" b="0" dirty="0" smtClean="0"/>
              <a:t>Ignorance ou mépris </a:t>
            </a:r>
            <a:r>
              <a:rPr lang="fr-FR" b="0" dirty="0"/>
              <a:t>pour les savoirs locaux, socialement et culturellement pertinents</a:t>
            </a:r>
          </a:p>
          <a:p>
            <a:pPr marL="457200" indent="-457200">
              <a:buFont typeface="+mj-lt"/>
              <a:buAutoNum type="arabicPeriod"/>
            </a:pPr>
            <a:r>
              <a:rPr lang="fr-FR" b="0" dirty="0"/>
              <a:t>Coupure entre les priorités de la recherche et celles de la société, des communautés </a:t>
            </a:r>
            <a:r>
              <a:rPr lang="fr-FR" b="0" dirty="0" smtClean="0"/>
              <a:t>locales</a:t>
            </a:r>
          </a:p>
          <a:p>
            <a:pPr marL="457200" indent="-457200">
              <a:buFont typeface="+mj-lt"/>
              <a:buAutoNum type="arabicPeriod"/>
            </a:pPr>
            <a:r>
              <a:rPr lang="fr-FR" b="0" dirty="0" smtClean="0"/>
              <a:t>Le système de la science du Nord est normatif, exclusif et très difficile à pénétrer (domination du positivisme)</a:t>
            </a:r>
            <a:endParaRPr lang="fr-FR" b="0" dirty="0"/>
          </a:p>
          <a:p>
            <a:pPr marL="457200" indent="-457200">
              <a:buFont typeface="+mj-lt"/>
              <a:buAutoNum type="arabicPeriod"/>
            </a:pPr>
            <a:r>
              <a:rPr lang="fr-FR" b="0" dirty="0" smtClean="0"/>
              <a:t>L’hégémonie des langues coloniales en science</a:t>
            </a:r>
            <a:endParaRPr lang="fr-FR" b="0" dirty="0"/>
          </a:p>
          <a:p>
            <a:pPr marL="457200" indent="-457200">
              <a:buFont typeface="+mj-lt"/>
              <a:buAutoNum type="arabicPeriod"/>
            </a:pPr>
            <a:r>
              <a:rPr lang="fr-FR" b="0" dirty="0"/>
              <a:t>Pédagogie de l’humiliation </a:t>
            </a:r>
            <a:r>
              <a:rPr lang="fr-FR" b="0" dirty="0" smtClean="0"/>
              <a:t>encore en vigueur dans les universités</a:t>
            </a:r>
            <a:endParaRPr lang="fr-FR" b="0" dirty="0"/>
          </a:p>
          <a:p>
            <a:pPr marL="457200" indent="-457200">
              <a:lnSpc>
                <a:spcPct val="120000"/>
              </a:lnSpc>
              <a:buFont typeface="+mj-lt"/>
              <a:buAutoNum type="arabicPeriod"/>
            </a:pPr>
            <a:r>
              <a:rPr lang="fr-FR" dirty="0" smtClean="0"/>
              <a:t>Aliénation </a:t>
            </a:r>
            <a:r>
              <a:rPr lang="fr-FR" dirty="0"/>
              <a:t>épistémique : </a:t>
            </a:r>
            <a:r>
              <a:rPr lang="fr-FR" dirty="0" smtClean="0"/>
              <a:t>devoir </a:t>
            </a:r>
            <a:r>
              <a:rPr lang="fr-FR" dirty="0" smtClean="0"/>
              <a:t>penser </a:t>
            </a:r>
            <a:r>
              <a:rPr lang="fr-FR" dirty="0"/>
              <a:t>dans une épistémologie et des catégories de pensée </a:t>
            </a:r>
            <a:r>
              <a:rPr lang="fr-FR" dirty="0" err="1"/>
              <a:t>post-</a:t>
            </a:r>
            <a:r>
              <a:rPr lang="fr-FR" dirty="0" err="1" smtClean="0"/>
              <a:t>coloniales</a:t>
            </a:r>
            <a:r>
              <a:rPr lang="fr-FR" dirty="0" smtClean="0"/>
              <a:t> (du Nord</a:t>
            </a:r>
            <a:r>
              <a:rPr lang="fr-FR" dirty="0" smtClean="0"/>
              <a:t>), privilégier les références bibliographiques du Nord, ne pas </a:t>
            </a:r>
            <a:r>
              <a:rPr lang="fr-FR" dirty="0" err="1" smtClean="0"/>
              <a:t>conna</a:t>
            </a:r>
            <a:r>
              <a:rPr lang="fr-CA" dirty="0" err="1" smtClean="0"/>
              <a:t>ître</a:t>
            </a:r>
            <a:r>
              <a:rPr lang="fr-CA" dirty="0" smtClean="0"/>
              <a:t> les travaux scientifiques des </a:t>
            </a:r>
            <a:r>
              <a:rPr lang="fr-CA" dirty="0" err="1" smtClean="0"/>
              <a:t>Suds</a:t>
            </a:r>
            <a:endParaRPr lang="fr-FR" dirty="0" smtClean="0"/>
          </a:p>
          <a:p>
            <a:pPr marL="342900" indent="-342900" eaLnBrk="1" hangingPunct="1">
              <a:lnSpc>
                <a:spcPct val="130000"/>
              </a:lnSpc>
              <a:buFont typeface="Arial"/>
              <a:buChar char="•"/>
            </a:pPr>
            <a:endParaRPr lang="fr-FR" b="0" dirty="0">
              <a:cs typeface="Verdana"/>
            </a:endParaRP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2325532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468120"/>
            <a:ext cx="8280401" cy="899160"/>
          </a:xfrm>
        </p:spPr>
        <p:txBody>
          <a:bodyPr>
            <a:normAutofit fontScale="90000"/>
          </a:bodyPr>
          <a:lstStyle/>
          <a:p>
            <a:pPr fontAlgn="auto">
              <a:lnSpc>
                <a:spcPct val="150000"/>
              </a:lnSpc>
              <a:spcAft>
                <a:spcPts val="0"/>
              </a:spcAft>
              <a:defRPr/>
            </a:pPr>
            <a:r>
              <a:rPr lang="fr-CA" sz="2200" dirty="0" smtClean="0">
                <a:latin typeface="Verdana"/>
                <a:ea typeface="+mj-ea"/>
                <a:cs typeface="Verdana"/>
              </a:rPr>
              <a:t>Quel r</a:t>
            </a:r>
            <a:r>
              <a:rPr lang="fr-CA" sz="2200" dirty="0" smtClean="0">
                <a:latin typeface="Verdana"/>
                <a:ea typeface="+mj-ea"/>
                <a:cs typeface="Verdana"/>
              </a:rPr>
              <a:t>ôle le libre accès peut-il jouer dans le combat contre ces injustices cognitives?</a:t>
            </a:r>
            <a:endParaRPr lang="fr-FR" sz="2200" dirty="0">
              <a:latin typeface="Franklin Gothic Book" charset="0"/>
            </a:endParaRPr>
          </a:p>
        </p:txBody>
      </p:sp>
      <p:sp>
        <p:nvSpPr>
          <p:cNvPr id="15362" name="Espace réservé du contenu 2"/>
          <p:cNvSpPr>
            <a:spLocks noGrp="1"/>
          </p:cNvSpPr>
          <p:nvPr>
            <p:ph idx="1"/>
          </p:nvPr>
        </p:nvSpPr>
        <p:spPr>
          <a:xfrm>
            <a:off x="457199" y="2509520"/>
            <a:ext cx="7620000" cy="3520440"/>
          </a:xfrm>
        </p:spPr>
        <p:txBody>
          <a:bodyPr>
            <a:normAutofit/>
          </a:bodyPr>
          <a:lstStyle/>
          <a:p>
            <a:pPr eaLnBrk="1" hangingPunct="1">
              <a:lnSpc>
                <a:spcPct val="130000"/>
              </a:lnSpc>
            </a:pPr>
            <a:r>
              <a:rPr lang="fr-FR" b="0" dirty="0" smtClean="0">
                <a:cs typeface="Verdana"/>
              </a:rPr>
              <a:t>Nous proposons de :</a:t>
            </a:r>
          </a:p>
          <a:p>
            <a:pPr marL="342900" indent="-342900" eaLnBrk="1" hangingPunct="1">
              <a:lnSpc>
                <a:spcPct val="130000"/>
              </a:lnSpc>
              <a:buFont typeface="Arial"/>
              <a:buChar char="•"/>
            </a:pPr>
            <a:r>
              <a:rPr lang="fr-FR" b="0" dirty="0" smtClean="0">
                <a:cs typeface="Verdana"/>
              </a:rPr>
              <a:t>Partir de ses finalités dans les pays du Nord où il est né</a:t>
            </a:r>
          </a:p>
          <a:p>
            <a:pPr marL="342900" indent="-342900" eaLnBrk="1" hangingPunct="1">
              <a:lnSpc>
                <a:spcPct val="130000"/>
              </a:lnSpc>
              <a:buFont typeface="Arial"/>
              <a:buChar char="•"/>
            </a:pPr>
            <a:r>
              <a:rPr lang="fr-FR" b="0" dirty="0" smtClean="0">
                <a:cs typeface="Verdana"/>
              </a:rPr>
              <a:t>Réfléchir à ses finalités et à ses effets potentiels dans les pays d’Afrique et d’Ha</a:t>
            </a:r>
            <a:r>
              <a:rPr lang="fr-CA" b="0" dirty="0" err="1" smtClean="0">
                <a:cs typeface="Verdana"/>
              </a:rPr>
              <a:t>ïti</a:t>
            </a:r>
            <a:endParaRPr lang="fr-CA" b="0" dirty="0" smtClean="0">
              <a:cs typeface="Verdana"/>
            </a:endParaRPr>
          </a:p>
          <a:p>
            <a:pPr marL="342900" indent="-342900" eaLnBrk="1" hangingPunct="1">
              <a:lnSpc>
                <a:spcPct val="130000"/>
              </a:lnSpc>
              <a:buFont typeface="Arial"/>
              <a:buChar char="•"/>
            </a:pPr>
            <a:r>
              <a:rPr lang="fr-CA" b="0" dirty="0" smtClean="0">
                <a:cs typeface="Verdana"/>
              </a:rPr>
              <a:t>Proposer une autre finalité, celle de l’</a:t>
            </a:r>
            <a:r>
              <a:rPr lang="fr-CA" b="0" dirty="0" err="1" smtClean="0">
                <a:cs typeface="Verdana"/>
              </a:rPr>
              <a:t>empowerment</a:t>
            </a:r>
            <a:r>
              <a:rPr lang="fr-FR" b="0" dirty="0" smtClean="0">
                <a:cs typeface="Verdana"/>
              </a:rPr>
              <a:t> et de la lutte contre l’injustice</a:t>
            </a:r>
          </a:p>
        </p:txBody>
      </p:sp>
      <p:pic>
        <p:nvPicPr>
          <p:cNvPr id="5" name="Image 4" descr="banière Soha-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5512383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960437"/>
            <a:ext cx="8214360" cy="1371600"/>
          </a:xfrm>
        </p:spPr>
        <p:txBody>
          <a:bodyPr>
            <a:normAutofit/>
          </a:bodyPr>
          <a:lstStyle/>
          <a:p>
            <a:r>
              <a:rPr lang="fr-FR" dirty="0" smtClean="0"/>
              <a:t>Co-auteurs et co-auteures : membres du réseau SOHA</a:t>
            </a:r>
            <a:endParaRPr lang="fr-FR" dirty="0"/>
          </a:p>
        </p:txBody>
      </p:sp>
      <p:sp>
        <p:nvSpPr>
          <p:cNvPr id="3" name="Espace réservé du contenu 2"/>
          <p:cNvSpPr>
            <a:spLocks noGrp="1"/>
          </p:cNvSpPr>
          <p:nvPr>
            <p:ph idx="1"/>
          </p:nvPr>
        </p:nvSpPr>
        <p:spPr>
          <a:xfrm>
            <a:off x="457200" y="2484437"/>
            <a:ext cx="7620000" cy="4373563"/>
          </a:xfrm>
        </p:spPr>
        <p:txBody>
          <a:bodyPr>
            <a:normAutofit lnSpcReduction="10000"/>
          </a:bodyPr>
          <a:lstStyle/>
          <a:p>
            <a:pPr marL="342900" indent="-342900">
              <a:buFont typeface="Arial" charset="0"/>
              <a:buChar char="•"/>
            </a:pPr>
            <a:r>
              <a:rPr lang="fr-FR" dirty="0"/>
              <a:t>Marie Sophie </a:t>
            </a:r>
            <a:r>
              <a:rPr lang="fr-FR" dirty="0" err="1"/>
              <a:t>Dibounje</a:t>
            </a:r>
            <a:r>
              <a:rPr lang="fr-FR" dirty="0"/>
              <a:t> </a:t>
            </a:r>
            <a:r>
              <a:rPr lang="fr-FR" dirty="0" err="1"/>
              <a:t>Madiba</a:t>
            </a:r>
            <a:r>
              <a:rPr lang="fr-FR" b="0" dirty="0"/>
              <a:t>, </a:t>
            </a:r>
            <a:r>
              <a:rPr lang="fr-FR" b="0" dirty="0" smtClean="0"/>
              <a:t>CERDOTOLA</a:t>
            </a:r>
          </a:p>
          <a:p>
            <a:pPr marL="342900" indent="-342900">
              <a:buFont typeface="Arial" charset="0"/>
              <a:buChar char="•"/>
            </a:pPr>
            <a:r>
              <a:rPr lang="fr-FR" dirty="0" smtClean="0"/>
              <a:t>Thomas </a:t>
            </a:r>
            <a:r>
              <a:rPr lang="fr-FR" dirty="0"/>
              <a:t>Hervé </a:t>
            </a:r>
            <a:r>
              <a:rPr lang="fr-FR" dirty="0" err="1"/>
              <a:t>Mboa</a:t>
            </a:r>
            <a:r>
              <a:rPr lang="fr-FR" dirty="0"/>
              <a:t> </a:t>
            </a:r>
            <a:r>
              <a:rPr lang="fr-FR" dirty="0" err="1"/>
              <a:t>Nkoudou</a:t>
            </a:r>
            <a:r>
              <a:rPr lang="fr-FR" b="0" dirty="0"/>
              <a:t>, </a:t>
            </a:r>
            <a:r>
              <a:rPr lang="fr-FR" b="0" dirty="0" err="1"/>
              <a:t>Universite</a:t>
            </a:r>
            <a:r>
              <a:rPr lang="fr-FR" b="0" dirty="0"/>
              <a:t>́ </a:t>
            </a:r>
            <a:r>
              <a:rPr lang="fr-FR" b="0" dirty="0" smtClean="0"/>
              <a:t>Laval</a:t>
            </a:r>
          </a:p>
          <a:p>
            <a:pPr marL="342900" indent="-342900">
              <a:buFont typeface="Arial" charset="0"/>
              <a:buChar char="•"/>
            </a:pPr>
            <a:r>
              <a:rPr lang="fr-FR" dirty="0" err="1" smtClean="0"/>
              <a:t>Hamissou</a:t>
            </a:r>
            <a:r>
              <a:rPr lang="fr-FR" dirty="0" smtClean="0"/>
              <a:t> </a:t>
            </a:r>
            <a:r>
              <a:rPr lang="fr-FR" dirty="0" err="1"/>
              <a:t>Rhissa</a:t>
            </a:r>
            <a:r>
              <a:rPr lang="fr-FR" dirty="0"/>
              <a:t> </a:t>
            </a:r>
            <a:r>
              <a:rPr lang="fr-FR" dirty="0" err="1"/>
              <a:t>Achaffe</a:t>
            </a:r>
            <a:r>
              <a:rPr lang="fr-FR" b="0" dirty="0" err="1"/>
              <a:t>rt</a:t>
            </a:r>
            <a:r>
              <a:rPr lang="fr-FR" b="0" dirty="0"/>
              <a:t>, </a:t>
            </a:r>
            <a:r>
              <a:rPr lang="fr-FR" b="0" dirty="0" err="1"/>
              <a:t>Universite</a:t>
            </a:r>
            <a:r>
              <a:rPr lang="fr-FR" b="0" dirty="0"/>
              <a:t>́ Abdou </a:t>
            </a:r>
            <a:r>
              <a:rPr lang="fr-FR" b="0" dirty="0" err="1"/>
              <a:t>Moumouni</a:t>
            </a:r>
            <a:r>
              <a:rPr lang="fr-FR" b="0" dirty="0"/>
              <a:t> de Niamey, </a:t>
            </a:r>
            <a:endParaRPr lang="fr-FR" b="0" dirty="0"/>
          </a:p>
          <a:p>
            <a:pPr marL="342900" indent="-342900">
              <a:buFont typeface="Arial" charset="0"/>
              <a:buChar char="•"/>
            </a:pPr>
            <a:r>
              <a:rPr lang="fr-FR" dirty="0" err="1" smtClean="0"/>
              <a:t>Tongnoma</a:t>
            </a:r>
            <a:r>
              <a:rPr lang="fr-FR" dirty="0" smtClean="0"/>
              <a:t> </a:t>
            </a:r>
            <a:r>
              <a:rPr lang="fr-FR" dirty="0" err="1"/>
              <a:t>Zongo</a:t>
            </a:r>
            <a:r>
              <a:rPr lang="fr-FR" b="0" dirty="0"/>
              <a:t>, </a:t>
            </a:r>
            <a:r>
              <a:rPr lang="fr-FR" b="0" dirty="0" err="1"/>
              <a:t>Universite</a:t>
            </a:r>
            <a:r>
              <a:rPr lang="fr-FR" b="0" dirty="0"/>
              <a:t>́ de Ouagadougou </a:t>
            </a:r>
            <a:r>
              <a:rPr lang="fr-FR" b="0" dirty="0" smtClean="0"/>
              <a:t>1</a:t>
            </a:r>
          </a:p>
          <a:p>
            <a:pPr marL="342900" indent="-342900">
              <a:buFont typeface="Arial" charset="0"/>
              <a:buChar char="•"/>
            </a:pPr>
            <a:r>
              <a:rPr lang="fr-FR" dirty="0" err="1" smtClean="0"/>
              <a:t>Diéyi</a:t>
            </a:r>
            <a:r>
              <a:rPr lang="fr-FR" dirty="0" smtClean="0"/>
              <a:t> </a:t>
            </a:r>
            <a:r>
              <a:rPr lang="fr-FR" dirty="0"/>
              <a:t>Diouf</a:t>
            </a:r>
            <a:r>
              <a:rPr lang="fr-FR" b="0" dirty="0"/>
              <a:t>, </a:t>
            </a:r>
            <a:r>
              <a:rPr lang="fr-FR" b="0" dirty="0" err="1">
                <a:latin typeface="Verdana" charset="0"/>
                <a:ea typeface="Verdana" charset="0"/>
                <a:cs typeface="Verdana" charset="0"/>
              </a:rPr>
              <a:t>Universite</a:t>
            </a:r>
            <a:r>
              <a:rPr lang="fr-FR" b="0" dirty="0">
                <a:latin typeface="Verdana" charset="0"/>
                <a:ea typeface="Verdana" charset="0"/>
                <a:cs typeface="Verdana" charset="0"/>
              </a:rPr>
              <a:t>́</a:t>
            </a:r>
            <a:r>
              <a:rPr lang="fr-FR" b="0" dirty="0"/>
              <a:t> Cheikh </a:t>
            </a:r>
            <a:r>
              <a:rPr lang="fr-FR" b="0" dirty="0" err="1"/>
              <a:t>Anta</a:t>
            </a:r>
            <a:r>
              <a:rPr lang="fr-FR" b="0" dirty="0"/>
              <a:t> Diop de </a:t>
            </a:r>
            <a:r>
              <a:rPr lang="fr-FR" b="0" dirty="0" smtClean="0"/>
              <a:t>Dakar</a:t>
            </a:r>
          </a:p>
          <a:p>
            <a:pPr marL="342900" indent="-342900">
              <a:buFont typeface="Arial" charset="0"/>
              <a:buChar char="•"/>
            </a:pPr>
            <a:r>
              <a:rPr lang="fr-FR" dirty="0" err="1" smtClean="0"/>
              <a:t>Djosse</a:t>
            </a:r>
            <a:r>
              <a:rPr lang="fr-FR" dirty="0" smtClean="0"/>
              <a:t>̀ </a:t>
            </a:r>
            <a:r>
              <a:rPr lang="fr-FR" dirty="0" err="1"/>
              <a:t>Roméo</a:t>
            </a:r>
            <a:r>
              <a:rPr lang="fr-FR" dirty="0"/>
              <a:t> </a:t>
            </a:r>
            <a:r>
              <a:rPr lang="fr-FR" dirty="0" err="1"/>
              <a:t>Tessy</a:t>
            </a:r>
            <a:r>
              <a:rPr lang="fr-FR" b="0" dirty="0"/>
              <a:t>, </a:t>
            </a:r>
            <a:r>
              <a:rPr lang="fr-FR" b="0" dirty="0" err="1"/>
              <a:t>École</a:t>
            </a:r>
            <a:r>
              <a:rPr lang="fr-FR" b="0" dirty="0"/>
              <a:t> normale </a:t>
            </a:r>
            <a:r>
              <a:rPr lang="fr-FR" b="0" dirty="0" err="1"/>
              <a:t>supérieure</a:t>
            </a:r>
            <a:r>
              <a:rPr lang="fr-FR" b="0" dirty="0"/>
              <a:t> de </a:t>
            </a:r>
            <a:r>
              <a:rPr lang="fr-FR" b="0" dirty="0" smtClean="0"/>
              <a:t>Lyon</a:t>
            </a:r>
          </a:p>
          <a:p>
            <a:pPr marL="342900" indent="-342900">
              <a:buFont typeface="Arial" charset="0"/>
              <a:buChar char="•"/>
            </a:pPr>
            <a:r>
              <a:rPr lang="fr-FR" dirty="0" err="1" smtClean="0"/>
              <a:t>Wisnique</a:t>
            </a:r>
            <a:r>
              <a:rPr lang="fr-FR" dirty="0" smtClean="0"/>
              <a:t> </a:t>
            </a:r>
            <a:r>
              <a:rPr lang="fr-FR" dirty="0"/>
              <a:t>Panier</a:t>
            </a:r>
            <a:r>
              <a:rPr lang="fr-FR" b="0" dirty="0"/>
              <a:t>, </a:t>
            </a:r>
            <a:r>
              <a:rPr lang="fr-FR" b="0" dirty="0" err="1"/>
              <a:t>Universite</a:t>
            </a:r>
            <a:r>
              <a:rPr lang="fr-FR" b="0" dirty="0"/>
              <a:t>́ </a:t>
            </a:r>
            <a:r>
              <a:rPr lang="fr-FR" b="0" dirty="0" smtClean="0"/>
              <a:t>Laval</a:t>
            </a:r>
          </a:p>
          <a:p>
            <a:pPr marL="342900" indent="-342900">
              <a:buFont typeface="Arial" charset="0"/>
              <a:buChar char="•"/>
            </a:pPr>
            <a:r>
              <a:rPr lang="fr-FR" dirty="0" smtClean="0"/>
              <a:t>Samir </a:t>
            </a:r>
            <a:r>
              <a:rPr lang="fr-FR" dirty="0" err="1"/>
              <a:t>Hachani</a:t>
            </a:r>
            <a:r>
              <a:rPr lang="fr-FR" b="0" dirty="0"/>
              <a:t>, </a:t>
            </a:r>
            <a:r>
              <a:rPr lang="fr-FR" b="0" dirty="0" err="1"/>
              <a:t>Universite</a:t>
            </a:r>
            <a:r>
              <a:rPr lang="fr-FR" b="0" dirty="0"/>
              <a:t>́ d’Alger </a:t>
            </a:r>
            <a:r>
              <a:rPr lang="fr-FR" b="0" dirty="0" smtClean="0"/>
              <a:t>2</a:t>
            </a:r>
          </a:p>
          <a:p>
            <a:pPr marL="342900" indent="-342900">
              <a:buFont typeface="Arial" charset="0"/>
              <a:buChar char="•"/>
            </a:pPr>
            <a:r>
              <a:rPr lang="fr-FR" dirty="0" smtClean="0"/>
              <a:t>Jean-Baptiste </a:t>
            </a:r>
            <a:r>
              <a:rPr lang="fr-FR" dirty="0" err="1"/>
              <a:t>Batana</a:t>
            </a:r>
            <a:r>
              <a:rPr lang="fr-FR" b="0" dirty="0"/>
              <a:t>, Oxfam </a:t>
            </a:r>
            <a:endParaRPr lang="fr-FR" b="0" dirty="0"/>
          </a:p>
          <a:p>
            <a:pPr marL="342900" indent="-342900">
              <a:buFont typeface="Arial" charset="0"/>
              <a:buChar char="•"/>
            </a:pPr>
            <a:endParaRPr lang="fr-FR" dirty="0"/>
          </a:p>
        </p:txBody>
      </p:sp>
      <p:pic>
        <p:nvPicPr>
          <p:cNvPr id="5" name="Image 4" descr="banière Soha-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406802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Première finalité du libre </a:t>
            </a:r>
            <a:r>
              <a:rPr lang="fr-FR" dirty="0" smtClean="0"/>
              <a:t>accès dans les pays du </a:t>
            </a:r>
            <a:r>
              <a:rPr lang="fr-FR" dirty="0" err="1" smtClean="0"/>
              <a:t>NOrd</a:t>
            </a:r>
            <a:endParaRPr lang="fr-FR" dirty="0"/>
          </a:p>
        </p:txBody>
      </p:sp>
      <p:sp>
        <p:nvSpPr>
          <p:cNvPr id="3" name="Espace réservé du contenu 2"/>
          <p:cNvSpPr>
            <a:spLocks noGrp="1"/>
          </p:cNvSpPr>
          <p:nvPr>
            <p:ph idx="1"/>
          </p:nvPr>
        </p:nvSpPr>
        <p:spPr>
          <a:xfrm>
            <a:off x="457200" y="1524000"/>
            <a:ext cx="7620000" cy="4813300"/>
          </a:xfrm>
        </p:spPr>
        <p:txBody>
          <a:bodyPr>
            <a:normAutofit/>
          </a:bodyPr>
          <a:lstStyle/>
          <a:p>
            <a:pPr>
              <a:lnSpc>
                <a:spcPct val="110000"/>
              </a:lnSpc>
            </a:pPr>
            <a:r>
              <a:rPr lang="fr-FR" dirty="0" smtClean="0"/>
              <a:t>Améliorer la productivité des chercheurs et chercheuses </a:t>
            </a:r>
          </a:p>
          <a:p>
            <a:pPr marL="342900" indent="-342900">
              <a:lnSpc>
                <a:spcPct val="110000"/>
              </a:lnSpc>
              <a:buFontTx/>
              <a:buChar char="-"/>
            </a:pPr>
            <a:r>
              <a:rPr lang="fr-FR" b="0" dirty="0" err="1" smtClean="0"/>
              <a:t>Eysenbach</a:t>
            </a:r>
            <a:r>
              <a:rPr lang="fr-FR" b="0" dirty="0" smtClean="0"/>
              <a:t> </a:t>
            </a:r>
            <a:r>
              <a:rPr lang="fr-FR" b="0" dirty="0"/>
              <a:t>(2006), constatant que le libre </a:t>
            </a:r>
            <a:r>
              <a:rPr lang="fr-FR" b="0" dirty="0" err="1"/>
              <a:t>accès</a:t>
            </a:r>
            <a:r>
              <a:rPr lang="fr-FR" b="0" dirty="0"/>
              <a:t> maximise le nombre de citations d’un article, en conclut que « OA </a:t>
            </a:r>
            <a:r>
              <a:rPr lang="fr-FR" b="0" dirty="0" err="1"/>
              <a:t>is</a:t>
            </a:r>
            <a:r>
              <a:rPr lang="fr-FR" b="0" dirty="0"/>
              <a:t> </a:t>
            </a:r>
            <a:r>
              <a:rPr lang="fr-FR" b="0" dirty="0" err="1"/>
              <a:t>likely</a:t>
            </a:r>
            <a:r>
              <a:rPr lang="fr-FR" b="0" dirty="0"/>
              <a:t> to </a:t>
            </a:r>
            <a:r>
              <a:rPr lang="fr-FR" b="0" dirty="0" err="1"/>
              <a:t>benefit</a:t>
            </a:r>
            <a:r>
              <a:rPr lang="fr-FR" b="0" dirty="0"/>
              <a:t> science by </a:t>
            </a:r>
            <a:r>
              <a:rPr lang="fr-FR" b="0" dirty="0" err="1"/>
              <a:t>accelerating</a:t>
            </a:r>
            <a:r>
              <a:rPr lang="fr-FR" b="0" dirty="0"/>
              <a:t> </a:t>
            </a:r>
            <a:r>
              <a:rPr lang="fr-FR" b="0" dirty="0" err="1"/>
              <a:t>dissemination</a:t>
            </a:r>
            <a:r>
              <a:rPr lang="fr-FR" b="0" dirty="0"/>
              <a:t> and </a:t>
            </a:r>
            <a:r>
              <a:rPr lang="fr-FR" b="0" dirty="0" err="1"/>
              <a:t>uptake</a:t>
            </a:r>
            <a:r>
              <a:rPr lang="fr-FR" b="0" dirty="0"/>
              <a:t> of </a:t>
            </a:r>
            <a:r>
              <a:rPr lang="fr-FR" b="0" dirty="0" err="1"/>
              <a:t>research</a:t>
            </a:r>
            <a:r>
              <a:rPr lang="fr-FR" b="0" dirty="0"/>
              <a:t> </a:t>
            </a:r>
            <a:r>
              <a:rPr lang="fr-FR" b="0" dirty="0" err="1"/>
              <a:t>findings</a:t>
            </a:r>
            <a:r>
              <a:rPr lang="fr-FR" b="0" dirty="0"/>
              <a:t> ». </a:t>
            </a:r>
            <a:endParaRPr lang="fr-FR" b="0" dirty="0" smtClean="0"/>
          </a:p>
          <a:p>
            <a:pPr marL="342900" indent="-342900">
              <a:lnSpc>
                <a:spcPct val="110000"/>
              </a:lnSpc>
              <a:buFontTx/>
              <a:buChar char="-"/>
            </a:pPr>
            <a:r>
              <a:rPr lang="fr-FR" b="0" dirty="0" smtClean="0"/>
              <a:t>Plus les résultats sont diffusés vite et accessibles partout gr</a:t>
            </a:r>
            <a:r>
              <a:rPr lang="fr-CA" b="0" dirty="0" err="1" smtClean="0"/>
              <a:t>âce</a:t>
            </a:r>
            <a:r>
              <a:rPr lang="fr-CA" b="0" dirty="0" smtClean="0"/>
              <a:t> au web</a:t>
            </a:r>
            <a:r>
              <a:rPr lang="fr-FR" b="0" dirty="0" smtClean="0"/>
              <a:t>, plus la recherche </a:t>
            </a:r>
            <a:r>
              <a:rPr lang="fr-FR" b="0" dirty="0" smtClean="0"/>
              <a:t>avance</a:t>
            </a:r>
            <a:endParaRPr lang="fr-FR" b="0" dirty="0" smtClean="0"/>
          </a:p>
          <a:p>
            <a:pPr marL="342900" indent="-342900">
              <a:lnSpc>
                <a:spcPct val="110000"/>
              </a:lnSpc>
              <a:buFontTx/>
              <a:buChar char="-"/>
            </a:pPr>
            <a:r>
              <a:rPr lang="fr-FR" b="0" dirty="0" smtClean="0"/>
              <a:t>Les revues sont les « gestionnaires » qui garantissent la qualité de la production scientifique : effet de marque, prestige, etc.</a:t>
            </a:r>
            <a:endParaRPr lang="fr-FR" b="0" dirty="0"/>
          </a:p>
          <a:p>
            <a:pPr>
              <a:lnSpc>
                <a:spcPct val="110000"/>
              </a:lnSpc>
            </a:pPr>
            <a:endParaRPr lang="fr-FR" b="0" dirty="0" smtClean="0"/>
          </a:p>
        </p:txBody>
      </p:sp>
    </p:spTree>
    <p:extLst>
      <p:ext uri="{BB962C8B-B14F-4D97-AF65-F5344CB8AC3E}">
        <p14:creationId xmlns:p14="http://schemas.microsoft.com/office/powerpoint/2010/main" val="1094204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deuxième finalité du libre </a:t>
            </a:r>
            <a:r>
              <a:rPr lang="fr-FR" dirty="0" smtClean="0"/>
              <a:t>accès dans les pays du Nord</a:t>
            </a:r>
            <a:endParaRPr lang="fr-FR" dirty="0"/>
          </a:p>
        </p:txBody>
      </p:sp>
      <p:sp>
        <p:nvSpPr>
          <p:cNvPr id="3" name="Espace réservé du contenu 2"/>
          <p:cNvSpPr>
            <a:spLocks noGrp="1"/>
          </p:cNvSpPr>
          <p:nvPr>
            <p:ph idx="1"/>
          </p:nvPr>
        </p:nvSpPr>
        <p:spPr>
          <a:xfrm>
            <a:off x="457200" y="1524000"/>
            <a:ext cx="7620000" cy="4813300"/>
          </a:xfrm>
        </p:spPr>
        <p:txBody>
          <a:bodyPr>
            <a:normAutofit/>
          </a:bodyPr>
          <a:lstStyle/>
          <a:p>
            <a:pPr marL="342900" indent="-342900">
              <a:buFont typeface="Arial" charset="0"/>
              <a:buChar char="•"/>
            </a:pPr>
            <a:r>
              <a:rPr lang="fr-FR" b="0" dirty="0" smtClean="0"/>
              <a:t>Une </a:t>
            </a:r>
            <a:r>
              <a:rPr lang="fr-FR" b="0" dirty="0" err="1" smtClean="0"/>
              <a:t>finalite</a:t>
            </a:r>
            <a:r>
              <a:rPr lang="fr-FR" b="0" dirty="0" smtClean="0"/>
              <a:t>́ </a:t>
            </a:r>
            <a:r>
              <a:rPr lang="fr-FR" b="0" dirty="0"/>
              <a:t>principalement </a:t>
            </a:r>
            <a:r>
              <a:rPr lang="fr-FR" b="0" dirty="0" err="1"/>
              <a:t>économique</a:t>
            </a:r>
            <a:r>
              <a:rPr lang="fr-FR" b="0" dirty="0"/>
              <a:t> : « Open Access to science and data = cash and </a:t>
            </a:r>
            <a:r>
              <a:rPr lang="fr-FR" b="0" dirty="0" err="1"/>
              <a:t>economic</a:t>
            </a:r>
            <a:r>
              <a:rPr lang="fr-FR" b="0" dirty="0"/>
              <a:t> </a:t>
            </a:r>
            <a:r>
              <a:rPr lang="fr-FR" b="0" dirty="0" err="1"/>
              <a:t>bonanza</a:t>
            </a:r>
            <a:r>
              <a:rPr lang="fr-FR" b="0" dirty="0"/>
              <a:t> », </a:t>
            </a:r>
            <a:r>
              <a:rPr lang="fr-FR" b="0" dirty="0" smtClean="0"/>
              <a:t>selon </a:t>
            </a:r>
            <a:r>
              <a:rPr lang="fr-FR" b="0" dirty="0" err="1" smtClean="0"/>
              <a:t>Neelie</a:t>
            </a:r>
            <a:r>
              <a:rPr lang="fr-FR" b="0" dirty="0" smtClean="0"/>
              <a:t> </a:t>
            </a:r>
            <a:r>
              <a:rPr lang="fr-FR" b="0" dirty="0" err="1"/>
              <a:t>Kroes</a:t>
            </a:r>
            <a:r>
              <a:rPr lang="fr-FR" b="0" dirty="0"/>
              <a:t> (2013), </a:t>
            </a:r>
            <a:r>
              <a:rPr lang="fr-FR" b="0" dirty="0" err="1"/>
              <a:t>vice-présidente</a:t>
            </a:r>
            <a:r>
              <a:rPr lang="fr-FR" b="0" dirty="0"/>
              <a:t> de la Commission </a:t>
            </a:r>
            <a:r>
              <a:rPr lang="fr-FR" b="0" dirty="0" err="1"/>
              <a:t>européenne</a:t>
            </a:r>
            <a:r>
              <a:rPr lang="fr-FR" b="0" dirty="0"/>
              <a:t> en </a:t>
            </a:r>
            <a:r>
              <a:rPr lang="fr-FR" b="0" dirty="0" smtClean="0"/>
              <a:t>2013</a:t>
            </a:r>
          </a:p>
          <a:p>
            <a:pPr marL="342900" indent="-342900">
              <a:buFont typeface="Arial" charset="0"/>
              <a:buChar char="•"/>
            </a:pPr>
            <a:r>
              <a:rPr lang="fr-FR" b="0" dirty="0" err="1" smtClean="0"/>
              <a:t>Intér</a:t>
            </a:r>
            <a:r>
              <a:rPr lang="fr-CA" b="0" dirty="0" err="1" smtClean="0"/>
              <a:t>êt</a:t>
            </a:r>
            <a:r>
              <a:rPr lang="fr-CA" b="0" dirty="0" smtClean="0"/>
              <a:t> de l’OCDE pour le libre accès : augmente</a:t>
            </a:r>
            <a:r>
              <a:rPr lang="fr-FR" b="0" dirty="0" smtClean="0"/>
              <a:t> l’innovation ouverte, les </a:t>
            </a:r>
            <a:r>
              <a:rPr lang="fr-CA" b="0" dirty="0" smtClean="0"/>
              <a:t>possibilités d’innovation </a:t>
            </a:r>
            <a:r>
              <a:rPr lang="fr-FR" b="0" dirty="0" smtClean="0"/>
              <a:t>: </a:t>
            </a:r>
            <a:r>
              <a:rPr lang="fr-FR" b="0" dirty="0"/>
              <a:t>le libre accès est ici un outil de l’économie du savoir. </a:t>
            </a:r>
            <a:endParaRPr lang="fr-CA" b="0" dirty="0" smtClean="0"/>
          </a:p>
          <a:p>
            <a:pPr marL="342900" indent="-342900">
              <a:buFont typeface="Arial" charset="0"/>
              <a:buChar char="•"/>
            </a:pPr>
            <a:r>
              <a:rPr lang="fr-CA" b="0" dirty="0" smtClean="0"/>
              <a:t>« </a:t>
            </a:r>
            <a:r>
              <a:rPr lang="fr-CA" b="0" dirty="0" err="1" smtClean="0"/>
              <a:t>avoiding</a:t>
            </a:r>
            <a:r>
              <a:rPr lang="fr-CA" b="0" dirty="0" smtClean="0"/>
              <a:t> </a:t>
            </a:r>
            <a:r>
              <a:rPr lang="fr-CA" b="0" dirty="0"/>
              <a:t>duplication </a:t>
            </a:r>
            <a:r>
              <a:rPr lang="fr-CA" b="0" dirty="0" err="1"/>
              <a:t>while</a:t>
            </a:r>
            <a:r>
              <a:rPr lang="fr-CA" b="0" dirty="0"/>
              <a:t> </a:t>
            </a:r>
            <a:r>
              <a:rPr lang="fr-CA" b="0" dirty="0" err="1"/>
              <a:t>facilitating</a:t>
            </a:r>
            <a:r>
              <a:rPr lang="fr-CA" b="0" dirty="0"/>
              <a:t> </a:t>
            </a:r>
            <a:r>
              <a:rPr lang="fr-CA" b="0" dirty="0" err="1"/>
              <a:t>replication</a:t>
            </a:r>
            <a:r>
              <a:rPr lang="fr-CA" b="0" dirty="0"/>
              <a:t>, </a:t>
            </a:r>
            <a:r>
              <a:rPr lang="fr-CA" b="0" dirty="0" err="1"/>
              <a:t>accelerating</a:t>
            </a:r>
            <a:r>
              <a:rPr lang="fr-CA" b="0" dirty="0"/>
              <a:t> </a:t>
            </a:r>
            <a:r>
              <a:rPr lang="fr-CA" b="0" dirty="0" err="1"/>
              <a:t>discovery</a:t>
            </a:r>
            <a:r>
              <a:rPr lang="fr-CA" b="0" dirty="0"/>
              <a:t>, and </a:t>
            </a:r>
            <a:r>
              <a:rPr lang="fr-CA" b="0" dirty="0" err="1"/>
              <a:t>driving</a:t>
            </a:r>
            <a:r>
              <a:rPr lang="fr-CA" b="0" dirty="0"/>
              <a:t> </a:t>
            </a:r>
            <a:r>
              <a:rPr lang="fr-CA" b="0" dirty="0" smtClean="0"/>
              <a:t>innovation ». </a:t>
            </a:r>
          </a:p>
          <a:p>
            <a:pPr marL="342900" indent="-342900">
              <a:buFont typeface="Arial" charset="0"/>
              <a:buChar char="•"/>
            </a:pPr>
            <a:r>
              <a:rPr lang="fr-CA" b="0" dirty="0" smtClean="0"/>
              <a:t>Or ce sont les innovations qui rapportent</a:t>
            </a:r>
            <a:r>
              <a:rPr lang="is-IS" b="0" dirty="0" smtClean="0"/>
              <a:t>… </a:t>
            </a:r>
            <a:endParaRPr lang="fr-CA" b="0" dirty="0" smtClean="0"/>
          </a:p>
          <a:p>
            <a:pPr>
              <a:lnSpc>
                <a:spcPct val="110000"/>
              </a:lnSpc>
            </a:pPr>
            <a:endParaRPr lang="fr-FR" b="0" dirty="0" smtClean="0"/>
          </a:p>
          <a:p>
            <a:pPr>
              <a:lnSpc>
                <a:spcPct val="110000"/>
              </a:lnSpc>
            </a:pPr>
            <a:endParaRPr lang="fr-FR" b="0" dirty="0"/>
          </a:p>
          <a:p>
            <a:pPr>
              <a:lnSpc>
                <a:spcPct val="110000"/>
              </a:lnSpc>
            </a:pPr>
            <a:endParaRPr lang="fr-FR" b="0" dirty="0" smtClean="0"/>
          </a:p>
        </p:txBody>
      </p:sp>
    </p:spTree>
    <p:extLst>
      <p:ext uri="{BB962C8B-B14F-4D97-AF65-F5344CB8AC3E}">
        <p14:creationId xmlns:p14="http://schemas.microsoft.com/office/powerpoint/2010/main" val="15123428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Troisième finalité du libre </a:t>
            </a:r>
            <a:r>
              <a:rPr lang="fr-FR" dirty="0" smtClean="0"/>
              <a:t>accès dans les pays du Nord</a:t>
            </a:r>
            <a:endParaRPr lang="fr-FR" dirty="0"/>
          </a:p>
        </p:txBody>
      </p:sp>
      <p:sp>
        <p:nvSpPr>
          <p:cNvPr id="3" name="Espace réservé du contenu 2"/>
          <p:cNvSpPr>
            <a:spLocks noGrp="1"/>
          </p:cNvSpPr>
          <p:nvPr>
            <p:ph idx="1"/>
          </p:nvPr>
        </p:nvSpPr>
        <p:spPr>
          <a:xfrm>
            <a:off x="457200" y="1181100"/>
            <a:ext cx="7620000" cy="5118100"/>
          </a:xfrm>
        </p:spPr>
        <p:txBody>
          <a:bodyPr>
            <a:normAutofit fontScale="85000" lnSpcReduction="10000"/>
          </a:bodyPr>
          <a:lstStyle/>
          <a:p>
            <a:pPr marL="342900" indent="-342900">
              <a:lnSpc>
                <a:spcPct val="120000"/>
              </a:lnSpc>
              <a:buFont typeface="Arial" charset="0"/>
              <a:buChar char="•"/>
            </a:pPr>
            <a:r>
              <a:rPr lang="fr-FR" dirty="0" smtClean="0"/>
              <a:t>La </a:t>
            </a:r>
            <a:r>
              <a:rPr lang="fr-FR" dirty="0"/>
              <a:t>démocratisation de l’accès à la </a:t>
            </a:r>
            <a:r>
              <a:rPr lang="fr-FR" dirty="0" smtClean="0"/>
              <a:t>science (sous forme de publications) </a:t>
            </a:r>
            <a:r>
              <a:rPr lang="fr-FR" dirty="0"/>
              <a:t>auprès de différents publics n’ayant pas </a:t>
            </a:r>
            <a:r>
              <a:rPr lang="fr-FR" dirty="0" smtClean="0"/>
              <a:t>d’accès aux </a:t>
            </a:r>
            <a:r>
              <a:rPr lang="fr-FR" dirty="0"/>
              <a:t>ressources des bibliothèques </a:t>
            </a:r>
            <a:r>
              <a:rPr lang="fr-FR" dirty="0" smtClean="0"/>
              <a:t>universitaires : </a:t>
            </a:r>
          </a:p>
          <a:p>
            <a:pPr marL="800100" lvl="1" indent="-342900">
              <a:lnSpc>
                <a:spcPct val="120000"/>
              </a:lnSpc>
              <a:buFont typeface="Arial" charset="0"/>
              <a:buChar char="•"/>
            </a:pPr>
            <a:r>
              <a:rPr lang="fr-FR" dirty="0" smtClean="0"/>
              <a:t>les enseignants et enseignantes pré-universitaires</a:t>
            </a:r>
          </a:p>
          <a:p>
            <a:pPr marL="800100" lvl="1" indent="-342900">
              <a:lnSpc>
                <a:spcPct val="120000"/>
              </a:lnSpc>
              <a:buFont typeface="Arial" charset="0"/>
              <a:buChar char="•"/>
            </a:pPr>
            <a:r>
              <a:rPr lang="fr-FR" dirty="0" smtClean="0"/>
              <a:t>les </a:t>
            </a:r>
            <a:r>
              <a:rPr lang="fr-FR" dirty="0"/>
              <a:t>non-scientifiques </a:t>
            </a:r>
            <a:endParaRPr lang="fr-FR" dirty="0" smtClean="0"/>
          </a:p>
          <a:p>
            <a:pPr marL="800100" lvl="1" indent="-342900">
              <a:lnSpc>
                <a:spcPct val="120000"/>
              </a:lnSpc>
              <a:buFont typeface="Arial" charset="0"/>
              <a:buChar char="•"/>
            </a:pPr>
            <a:r>
              <a:rPr lang="fr-FR" dirty="0" smtClean="0"/>
              <a:t>les </a:t>
            </a:r>
            <a:r>
              <a:rPr lang="fr-FR" dirty="0"/>
              <a:t>organismes de la société </a:t>
            </a:r>
            <a:r>
              <a:rPr lang="fr-FR" dirty="0" smtClean="0"/>
              <a:t>civile</a:t>
            </a:r>
          </a:p>
          <a:p>
            <a:pPr marL="800100" lvl="1" indent="-342900">
              <a:lnSpc>
                <a:spcPct val="120000"/>
              </a:lnSpc>
              <a:buFont typeface="Arial" charset="0"/>
              <a:buChar char="•"/>
            </a:pPr>
            <a:r>
              <a:rPr lang="fr-FR" b="0" dirty="0" smtClean="0"/>
              <a:t>Les journalistes</a:t>
            </a:r>
          </a:p>
          <a:p>
            <a:pPr marL="800100" lvl="1" indent="-342900">
              <a:lnSpc>
                <a:spcPct val="120000"/>
              </a:lnSpc>
              <a:buFont typeface="Arial" charset="0"/>
              <a:buChar char="•"/>
            </a:pPr>
            <a:r>
              <a:rPr lang="fr-FR" dirty="0" smtClean="0"/>
              <a:t>Les administrations</a:t>
            </a:r>
          </a:p>
          <a:p>
            <a:pPr marL="800100" lvl="1" indent="-342900">
              <a:lnSpc>
                <a:spcPct val="120000"/>
              </a:lnSpc>
              <a:buFont typeface="Arial" charset="0"/>
              <a:buChar char="•"/>
            </a:pPr>
            <a:r>
              <a:rPr lang="fr-FR" dirty="0" smtClean="0"/>
              <a:t>Les </a:t>
            </a:r>
            <a:r>
              <a:rPr lang="fr-FR" dirty="0" err="1" smtClean="0"/>
              <a:t>dipl</a:t>
            </a:r>
            <a:r>
              <a:rPr lang="fr-CA" dirty="0" err="1" smtClean="0"/>
              <a:t>ômés</a:t>
            </a:r>
            <a:endParaRPr lang="fr-CA" dirty="0" smtClean="0"/>
          </a:p>
          <a:p>
            <a:pPr marL="800100" lvl="1" indent="-342900">
              <a:lnSpc>
                <a:spcPct val="120000"/>
              </a:lnSpc>
              <a:buFont typeface="Arial" charset="0"/>
              <a:buChar char="•"/>
            </a:pPr>
            <a:endParaRPr lang="fr-FR" b="0" dirty="0" smtClean="0"/>
          </a:p>
          <a:p>
            <a:pPr marL="342900" indent="-342900">
              <a:lnSpc>
                <a:spcPct val="120000"/>
              </a:lnSpc>
              <a:buFont typeface="Arial" charset="0"/>
              <a:buChar char="•"/>
            </a:pPr>
            <a:r>
              <a:rPr lang="fr-CA" b="0" dirty="0" smtClean="0"/>
              <a:t>Du point de vue des politiques publiques, cette finalité prend la forme du « retour sur investissement » pour les contribuables : elle a généré des politiques du libre accès, notamment au Canada depuis mars 2015 et en France depuis 2 semaines, qui imposent le libre accès.</a:t>
            </a:r>
            <a:endParaRPr lang="fr-FR" b="0" dirty="0"/>
          </a:p>
          <a:p>
            <a:pPr>
              <a:lnSpc>
                <a:spcPct val="110000"/>
              </a:lnSpc>
            </a:pPr>
            <a:endParaRPr lang="fr-FR" b="0" dirty="0" smtClean="0"/>
          </a:p>
        </p:txBody>
      </p:sp>
    </p:spTree>
    <p:extLst>
      <p:ext uri="{BB962C8B-B14F-4D97-AF65-F5344CB8AC3E}">
        <p14:creationId xmlns:p14="http://schemas.microsoft.com/office/powerpoint/2010/main" val="11033348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Ces finalités vues d’Afrique et d’Ha</a:t>
            </a:r>
            <a:r>
              <a:rPr lang="fr-CA" dirty="0" err="1" smtClean="0"/>
              <a:t>ïti</a:t>
            </a:r>
            <a:r>
              <a:rPr lang="fr-CA" dirty="0" smtClean="0"/>
              <a:t>) : finalité 1</a:t>
            </a:r>
            <a:r>
              <a:rPr lang="fr-FR" dirty="0" smtClean="0"/>
              <a:t> </a:t>
            </a:r>
            <a:endParaRPr lang="fr-FR" dirty="0"/>
          </a:p>
        </p:txBody>
      </p:sp>
      <p:sp>
        <p:nvSpPr>
          <p:cNvPr id="3" name="Espace réservé du contenu 2"/>
          <p:cNvSpPr>
            <a:spLocks noGrp="1"/>
          </p:cNvSpPr>
          <p:nvPr>
            <p:ph idx="1"/>
          </p:nvPr>
        </p:nvSpPr>
        <p:spPr>
          <a:xfrm>
            <a:off x="457200" y="1524000"/>
            <a:ext cx="7620000" cy="5118100"/>
          </a:xfrm>
        </p:spPr>
        <p:txBody>
          <a:bodyPr>
            <a:normAutofit lnSpcReduction="10000"/>
          </a:bodyPr>
          <a:lstStyle/>
          <a:p>
            <a:pPr>
              <a:lnSpc>
                <a:spcPct val="110000"/>
              </a:lnSpc>
            </a:pPr>
            <a:r>
              <a:rPr lang="fr-CA" dirty="0" smtClean="0"/>
              <a:t>Augmentation de la productivité des scientifiques</a:t>
            </a:r>
            <a:r>
              <a:rPr lang="is-IS" dirty="0" smtClean="0"/>
              <a:t>…</a:t>
            </a:r>
            <a:endParaRPr lang="fr-FR" dirty="0" smtClean="0"/>
          </a:p>
          <a:p>
            <a:pPr marL="342900" indent="-342900">
              <a:lnSpc>
                <a:spcPct val="110000"/>
              </a:lnSpc>
              <a:buFont typeface="Arial" charset="0"/>
              <a:buChar char="•"/>
            </a:pPr>
            <a:r>
              <a:rPr lang="fr-FR" b="0" dirty="0" smtClean="0"/>
              <a:t>Comment parler de « productivité » scientifique des enseignants-chercheurs alors qu’ils n’ont pas accès, à la différence de ceux du Nord, à des subventions de recherche, à des assistants de recherche, </a:t>
            </a:r>
            <a:r>
              <a:rPr lang="fr-FR" b="0" dirty="0" smtClean="0"/>
              <a:t>à des laboratoires et autres équipements, au Web, </a:t>
            </a:r>
            <a:r>
              <a:rPr lang="fr-CA" b="0" dirty="0" smtClean="0"/>
              <a:t>à de riches ressources documentaires, à de bons salaires stables, à un prestige et un capital social élevé</a:t>
            </a:r>
            <a:r>
              <a:rPr lang="is-IS" b="0" dirty="0" smtClean="0"/>
              <a:t>…</a:t>
            </a:r>
          </a:p>
          <a:p>
            <a:pPr marL="342900" indent="-342900">
              <a:lnSpc>
                <a:spcPct val="110000"/>
              </a:lnSpc>
              <a:buFont typeface="Arial" charset="0"/>
              <a:buChar char="•"/>
            </a:pPr>
            <a:r>
              <a:rPr lang="is-IS" b="0" dirty="0" smtClean="0"/>
              <a:t>L’enjeu, en Afrique et en Ha</a:t>
            </a:r>
            <a:r>
              <a:rPr lang="fr-CA" b="0" dirty="0" err="1" smtClean="0"/>
              <a:t>ïti</a:t>
            </a:r>
            <a:r>
              <a:rPr lang="fr-CA" b="0" dirty="0" smtClean="0"/>
              <a:t>, est plutôt de développer une capacité de recherche adéquate et appropriée au contexte local plutôt que d’entrer dans des compétitions de productivité entre pays ou entre universités</a:t>
            </a:r>
            <a:r>
              <a:rPr lang="is-IS" b="0" dirty="0" smtClean="0"/>
              <a:t>… </a:t>
            </a:r>
          </a:p>
          <a:p>
            <a:pPr marL="342900" indent="-342900">
              <a:lnSpc>
                <a:spcPct val="110000"/>
              </a:lnSpc>
              <a:buFont typeface="Arial" charset="0"/>
              <a:buChar char="•"/>
            </a:pPr>
            <a:r>
              <a:rPr lang="is-IS" b="0" dirty="0" smtClean="0"/>
              <a:t>Deux mondes, une finalité peu pertinente</a:t>
            </a:r>
            <a:endParaRPr lang="fr-FR" b="0" dirty="0" smtClean="0"/>
          </a:p>
        </p:txBody>
      </p:sp>
    </p:spTree>
    <p:extLst>
      <p:ext uri="{BB962C8B-B14F-4D97-AF65-F5344CB8AC3E}">
        <p14:creationId xmlns:p14="http://schemas.microsoft.com/office/powerpoint/2010/main" val="9972999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Ces finalités vues d’Afrique et d’Ha</a:t>
            </a:r>
            <a:r>
              <a:rPr lang="fr-CA" dirty="0" err="1" smtClean="0"/>
              <a:t>ïti</a:t>
            </a:r>
            <a:r>
              <a:rPr lang="fr-CA" dirty="0" smtClean="0"/>
              <a:t>)</a:t>
            </a:r>
            <a:r>
              <a:rPr lang="fr-FR" dirty="0"/>
              <a:t> </a:t>
            </a:r>
            <a:r>
              <a:rPr lang="fr-FR" dirty="0" smtClean="0"/>
              <a:t>: Finalité 2</a:t>
            </a:r>
            <a:endParaRPr lang="fr-FR" dirty="0"/>
          </a:p>
        </p:txBody>
      </p:sp>
      <p:sp>
        <p:nvSpPr>
          <p:cNvPr id="3" name="Espace réservé du contenu 2"/>
          <p:cNvSpPr>
            <a:spLocks noGrp="1"/>
          </p:cNvSpPr>
          <p:nvPr>
            <p:ph idx="1"/>
          </p:nvPr>
        </p:nvSpPr>
        <p:spPr>
          <a:xfrm>
            <a:off x="457200" y="1524000"/>
            <a:ext cx="8077200" cy="5118100"/>
          </a:xfrm>
        </p:spPr>
        <p:txBody>
          <a:bodyPr>
            <a:normAutofit lnSpcReduction="10000"/>
          </a:bodyPr>
          <a:lstStyle/>
          <a:p>
            <a:pPr>
              <a:lnSpc>
                <a:spcPct val="110000"/>
              </a:lnSpc>
            </a:pPr>
            <a:r>
              <a:rPr lang="fr-CA" b="1" dirty="0" smtClean="0"/>
              <a:t>Développer l’économie du savoir et l’innovation ouverte</a:t>
            </a:r>
            <a:endParaRPr lang="fr-FR" dirty="0" smtClean="0"/>
          </a:p>
          <a:p>
            <a:pPr marL="342900" indent="-342900">
              <a:lnSpc>
                <a:spcPct val="110000"/>
              </a:lnSpc>
              <a:buFont typeface="Arial" charset="0"/>
              <a:buChar char="•"/>
            </a:pPr>
            <a:r>
              <a:rPr lang="fr-FR" b="0" dirty="0" smtClean="0"/>
              <a:t>De nombreux jeunes innovateurs en Afrique et Ha</a:t>
            </a:r>
            <a:r>
              <a:rPr lang="fr-CA" b="0" dirty="0" err="1" smtClean="0"/>
              <a:t>ïti</a:t>
            </a:r>
            <a:r>
              <a:rPr lang="fr-CA" b="0" dirty="0" smtClean="0"/>
              <a:t> : mais qui font plus souvent plus de l’innovation sociale (les pratiques, les modes d’organisation, etc.) que technologique et </a:t>
            </a:r>
            <a:r>
              <a:rPr lang="fr-CA" b="0" dirty="0" err="1" smtClean="0"/>
              <a:t>marchandisable</a:t>
            </a:r>
            <a:endParaRPr lang="fr-CA" b="0" dirty="0" smtClean="0"/>
          </a:p>
          <a:p>
            <a:pPr marL="342900" indent="-342900">
              <a:lnSpc>
                <a:spcPct val="110000"/>
              </a:lnSpc>
              <a:buFont typeface="Arial" charset="0"/>
              <a:buChar char="•"/>
            </a:pPr>
            <a:r>
              <a:rPr lang="fr-CA" b="0" dirty="0" smtClean="0"/>
              <a:t>Manque de capitaux, d’infrastructure, risque de corruption, qui rendent les pays du Sud moins compétitifs dans l’innovation : le risque le plus grand est de rester de la main d’</a:t>
            </a:r>
            <a:r>
              <a:rPr lang="fr-CA" b="0" dirty="0" err="1" smtClean="0"/>
              <a:t>oeuvre</a:t>
            </a:r>
            <a:r>
              <a:rPr lang="fr-CA" b="0" dirty="0" smtClean="0"/>
              <a:t> technique</a:t>
            </a:r>
          </a:p>
          <a:p>
            <a:pPr marL="342900" indent="-342900">
              <a:lnSpc>
                <a:spcPct val="110000"/>
              </a:lnSpc>
              <a:buFont typeface="Arial" charset="0"/>
              <a:buChar char="•"/>
            </a:pPr>
            <a:r>
              <a:rPr lang="fr-CA" b="0" dirty="0" smtClean="0"/>
              <a:t>Exploitation </a:t>
            </a:r>
            <a:r>
              <a:rPr lang="fr-CA" b="0" dirty="0" err="1" smtClean="0"/>
              <a:t>post-coloniale</a:t>
            </a:r>
            <a:r>
              <a:rPr lang="fr-CA" b="0" dirty="0" smtClean="0"/>
              <a:t> des savoirs traditionnels, des ressources naturelles, exode des cerveaux : hypocrisie de comparer les capacités d’innovation</a:t>
            </a:r>
            <a:r>
              <a:rPr lang="is-IS" b="0" dirty="0" smtClean="0"/>
              <a:t>…</a:t>
            </a:r>
          </a:p>
          <a:p>
            <a:pPr marL="342900" indent="-342900">
              <a:lnSpc>
                <a:spcPct val="110000"/>
              </a:lnSpc>
              <a:buFont typeface="Arial" charset="0"/>
              <a:buChar char="•"/>
            </a:pPr>
            <a:r>
              <a:rPr lang="is-IS" b="0" dirty="0" smtClean="0"/>
              <a:t>Une finalité humiliante et non pertinente</a:t>
            </a:r>
            <a:endParaRPr lang="fr-FR" b="0" dirty="0" smtClean="0"/>
          </a:p>
          <a:p>
            <a:pPr marL="342900" indent="-342900">
              <a:lnSpc>
                <a:spcPct val="110000"/>
              </a:lnSpc>
              <a:buFont typeface="Arial" charset="0"/>
              <a:buChar char="•"/>
            </a:pPr>
            <a:endParaRPr lang="fr-CA" b="1" dirty="0" smtClean="0"/>
          </a:p>
        </p:txBody>
      </p:sp>
    </p:spTree>
    <p:extLst>
      <p:ext uri="{BB962C8B-B14F-4D97-AF65-F5344CB8AC3E}">
        <p14:creationId xmlns:p14="http://schemas.microsoft.com/office/powerpoint/2010/main" val="2330436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Ces finalités vues d’Afrique et d’Ha</a:t>
            </a:r>
            <a:r>
              <a:rPr lang="fr-CA" dirty="0" err="1" smtClean="0"/>
              <a:t>ïti</a:t>
            </a:r>
            <a:r>
              <a:rPr lang="fr-CA" dirty="0" smtClean="0"/>
              <a:t>)</a:t>
            </a:r>
            <a:r>
              <a:rPr lang="fr-FR" dirty="0" smtClean="0"/>
              <a:t> </a:t>
            </a:r>
            <a:r>
              <a:rPr lang="fr-FR" dirty="0" smtClean="0"/>
              <a:t>: Finalit</a:t>
            </a:r>
            <a:r>
              <a:rPr lang="fr-FR" dirty="0" smtClean="0"/>
              <a:t>é 3</a:t>
            </a:r>
            <a:endParaRPr lang="fr-FR" dirty="0"/>
          </a:p>
        </p:txBody>
      </p:sp>
      <p:sp>
        <p:nvSpPr>
          <p:cNvPr id="3" name="Espace réservé du contenu 2"/>
          <p:cNvSpPr>
            <a:spLocks noGrp="1"/>
          </p:cNvSpPr>
          <p:nvPr>
            <p:ph idx="1"/>
          </p:nvPr>
        </p:nvSpPr>
        <p:spPr>
          <a:xfrm>
            <a:off x="457200" y="1524000"/>
            <a:ext cx="7620000" cy="5118100"/>
          </a:xfrm>
        </p:spPr>
        <p:txBody>
          <a:bodyPr>
            <a:normAutofit/>
          </a:bodyPr>
          <a:lstStyle/>
          <a:p>
            <a:r>
              <a:rPr lang="fr-FR" dirty="0" smtClean="0"/>
              <a:t>Démocratisation de l’accès aux connaissances</a:t>
            </a:r>
          </a:p>
          <a:p>
            <a:pPr marL="342900" indent="-342900">
              <a:buFont typeface="Arial" charset="0"/>
              <a:buChar char="•"/>
            </a:pPr>
            <a:r>
              <a:rPr lang="fr-FR" b="0" dirty="0" smtClean="0"/>
              <a:t>Les </a:t>
            </a:r>
            <a:r>
              <a:rPr lang="fr-FR" b="0" dirty="0" smtClean="0"/>
              <a:t>bibliothèques universitaires </a:t>
            </a:r>
            <a:r>
              <a:rPr lang="fr-FR" b="0" dirty="0" smtClean="0"/>
              <a:t>africaines et ha</a:t>
            </a:r>
            <a:r>
              <a:rPr lang="fr-CA" b="0" dirty="0" err="1" smtClean="0"/>
              <a:t>ïtiennes</a:t>
            </a:r>
            <a:r>
              <a:rPr lang="fr-CA" b="0" dirty="0" smtClean="0"/>
              <a:t> </a:t>
            </a:r>
            <a:r>
              <a:rPr lang="fr-FR" b="0" dirty="0" smtClean="0"/>
              <a:t>ont </a:t>
            </a:r>
            <a:r>
              <a:rPr lang="fr-FR" b="0" dirty="0" smtClean="0"/>
              <a:t>peu de ressources : </a:t>
            </a:r>
            <a:r>
              <a:rPr lang="fr-FR" b="0" dirty="0" smtClean="0"/>
              <a:t>leurs </a:t>
            </a:r>
            <a:r>
              <a:rPr lang="fr-FR" b="0" dirty="0" smtClean="0"/>
              <a:t>étudiants et </a:t>
            </a:r>
            <a:r>
              <a:rPr lang="fr-FR" b="0" dirty="0" smtClean="0"/>
              <a:t>enseignants-chercheurs sont </a:t>
            </a:r>
            <a:r>
              <a:rPr lang="fr-FR" b="0" dirty="0" smtClean="0"/>
              <a:t>dans la m</a:t>
            </a:r>
            <a:r>
              <a:rPr lang="fr-CA" b="0" dirty="0" err="1" smtClean="0"/>
              <a:t>ême</a:t>
            </a:r>
            <a:r>
              <a:rPr lang="fr-CA" b="0" dirty="0" smtClean="0"/>
              <a:t> situation que les « exclus » du Nord.</a:t>
            </a:r>
            <a:endParaRPr lang="fr-FR" b="0" dirty="0" smtClean="0"/>
          </a:p>
          <a:p>
            <a:pPr marL="342900" indent="-342900">
              <a:buFont typeface="Arial" charset="0"/>
              <a:buChar char="•"/>
            </a:pPr>
            <a:r>
              <a:rPr lang="fr-CA" dirty="0" smtClean="0"/>
              <a:t>Le libre accès immédiat et intégral est une immense opportunité pour eux d’avoir accès à des ressources scientifiques à jour, </a:t>
            </a:r>
            <a:r>
              <a:rPr lang="fr-CA" dirty="0" smtClean="0"/>
              <a:t>récentes ou anciennes, que ce soit par le biais de revues en libre accès ou de dép</a:t>
            </a:r>
            <a:r>
              <a:rPr lang="fr-CA" dirty="0" smtClean="0"/>
              <a:t>ôt institutionnel.</a:t>
            </a:r>
            <a:endParaRPr lang="fr-CA" dirty="0" smtClean="0"/>
          </a:p>
          <a:p>
            <a:r>
              <a:rPr lang="fr-FR" b="0" dirty="0" smtClean="0"/>
              <a:t>Une finalité très pertinente</a:t>
            </a:r>
            <a:r>
              <a:rPr lang="is-IS" b="0" dirty="0" smtClean="0"/>
              <a:t>…</a:t>
            </a:r>
          </a:p>
          <a:p>
            <a:r>
              <a:rPr lang="is-IS" dirty="0" smtClean="0"/>
              <a:t>MAIS</a:t>
            </a:r>
            <a:endParaRPr lang="fr-FR" dirty="0" smtClean="0"/>
          </a:p>
        </p:txBody>
      </p:sp>
    </p:spTree>
    <p:extLst>
      <p:ext uri="{BB962C8B-B14F-4D97-AF65-F5344CB8AC3E}">
        <p14:creationId xmlns:p14="http://schemas.microsoft.com/office/powerpoint/2010/main" val="14063000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962900" cy="1028382"/>
          </a:xfrm>
        </p:spPr>
        <p:txBody>
          <a:bodyPr>
            <a:normAutofit fontScale="90000"/>
          </a:bodyPr>
          <a:lstStyle/>
          <a:p>
            <a:r>
              <a:rPr lang="fr-FR" dirty="0" smtClean="0"/>
              <a:t>Ces finalités vues d’Afrique et d’Ha</a:t>
            </a:r>
            <a:r>
              <a:rPr lang="fr-CA" dirty="0" err="1" smtClean="0"/>
              <a:t>ïti</a:t>
            </a:r>
            <a:r>
              <a:rPr lang="fr-CA" dirty="0" smtClean="0"/>
              <a:t>)</a:t>
            </a:r>
            <a:r>
              <a:rPr lang="fr-FR" dirty="0" smtClean="0"/>
              <a:t> </a:t>
            </a:r>
            <a:r>
              <a:rPr lang="fr-FR" dirty="0" smtClean="0"/>
              <a:t>: une 4</a:t>
            </a:r>
            <a:r>
              <a:rPr lang="fr-FR" baseline="30000" dirty="0" smtClean="0"/>
              <a:t>E</a:t>
            </a:r>
            <a:r>
              <a:rPr lang="fr-FR" dirty="0" smtClean="0"/>
              <a:t> finalité</a:t>
            </a:r>
            <a:endParaRPr lang="fr-FR" dirty="0"/>
          </a:p>
        </p:txBody>
      </p:sp>
      <p:sp>
        <p:nvSpPr>
          <p:cNvPr id="3" name="Espace réservé du contenu 2"/>
          <p:cNvSpPr>
            <a:spLocks noGrp="1"/>
          </p:cNvSpPr>
          <p:nvPr>
            <p:ph idx="1"/>
          </p:nvPr>
        </p:nvSpPr>
        <p:spPr>
          <a:xfrm>
            <a:off x="457200" y="1325880"/>
            <a:ext cx="8168640" cy="5334000"/>
          </a:xfrm>
        </p:spPr>
        <p:txBody>
          <a:bodyPr>
            <a:normAutofit fontScale="85000" lnSpcReduction="10000"/>
          </a:bodyPr>
          <a:lstStyle/>
          <a:p>
            <a:pPr marL="342900" indent="-342900">
              <a:lnSpc>
                <a:spcPct val="120000"/>
              </a:lnSpc>
              <a:buFont typeface="Arial" charset="0"/>
              <a:buChar char="•"/>
            </a:pPr>
            <a:r>
              <a:rPr lang="fr-CA" b="0" dirty="0" smtClean="0"/>
              <a:t>Le </a:t>
            </a:r>
            <a:r>
              <a:rPr lang="fr-CA" b="0" dirty="0" smtClean="0"/>
              <a:t>libre accès résout </a:t>
            </a:r>
            <a:r>
              <a:rPr lang="fr-CA" b="0" dirty="0" smtClean="0"/>
              <a:t>une injustice cognitive (accès fermé), </a:t>
            </a:r>
            <a:r>
              <a:rPr lang="fr-CA" b="0" dirty="0" smtClean="0"/>
              <a:t>mais pas toutes les </a:t>
            </a:r>
            <a:r>
              <a:rPr lang="fr-CA" b="0" dirty="0" smtClean="0"/>
              <a:t>autres. </a:t>
            </a:r>
            <a:endParaRPr lang="fr-CA" b="0" dirty="0"/>
          </a:p>
          <a:p>
            <a:pPr marL="342900" indent="-342900">
              <a:lnSpc>
                <a:spcPct val="120000"/>
              </a:lnSpc>
              <a:buFont typeface="Arial" charset="0"/>
              <a:buChar char="•"/>
            </a:pPr>
            <a:r>
              <a:rPr lang="fr-CA" dirty="0" smtClean="0"/>
              <a:t>Il </a:t>
            </a:r>
            <a:r>
              <a:rPr lang="fr-CA" dirty="0" smtClean="0"/>
              <a:t>peut même aggraver l’aliénation épistémique des scientifiques du Sud lorsqu’ils n’ont que des références du Nord pour avancer en </a:t>
            </a:r>
            <a:r>
              <a:rPr lang="fr-CA" dirty="0" smtClean="0"/>
              <a:t>recherche</a:t>
            </a:r>
            <a:r>
              <a:rPr lang="is-IS" dirty="0" smtClean="0"/>
              <a:t> et que leurs propres travaux restent invisibles ou inaccessibles au Nord et au Sud.</a:t>
            </a:r>
          </a:p>
          <a:p>
            <a:pPr marL="342900" indent="-342900">
              <a:lnSpc>
                <a:spcPct val="120000"/>
              </a:lnSpc>
              <a:buFont typeface="Wingdings" charset="2"/>
              <a:buChar char="Ø"/>
            </a:pPr>
            <a:r>
              <a:rPr lang="fr-CA" b="0" dirty="0" smtClean="0"/>
              <a:t>Il </a:t>
            </a:r>
            <a:r>
              <a:rPr lang="fr-CA" b="0" dirty="0" smtClean="0"/>
              <a:t>faut </a:t>
            </a:r>
            <a:r>
              <a:rPr lang="fr-CA" b="0" dirty="0" smtClean="0"/>
              <a:t>rééquilibrer la situation en : </a:t>
            </a:r>
          </a:p>
          <a:p>
            <a:pPr marL="800100" lvl="1" indent="-342900">
              <a:lnSpc>
                <a:spcPct val="120000"/>
              </a:lnSpc>
              <a:buFont typeface="Wingdings" charset="2"/>
              <a:buChar char="Ø"/>
            </a:pPr>
            <a:r>
              <a:rPr lang="fr-CA" dirty="0" smtClean="0"/>
              <a:t>Encourageant les scientifiques des </a:t>
            </a:r>
            <a:r>
              <a:rPr lang="fr-CA" dirty="0" err="1" smtClean="0"/>
              <a:t>Suds</a:t>
            </a:r>
            <a:r>
              <a:rPr lang="fr-CA" dirty="0" smtClean="0"/>
              <a:t> à publier davantage malgré les conditions difficiles</a:t>
            </a:r>
          </a:p>
          <a:p>
            <a:pPr marL="800100" lvl="1" indent="-342900">
              <a:lnSpc>
                <a:spcPct val="120000"/>
              </a:lnSpc>
              <a:buFont typeface="Wingdings" charset="2"/>
              <a:buChar char="Ø"/>
            </a:pPr>
            <a:r>
              <a:rPr lang="fr-CA" dirty="0" smtClean="0"/>
              <a:t>Numérisant leurs travaux, notamment les mémoires de maitrise et les thèses, et en les mettant en ligne en libre accès</a:t>
            </a:r>
          </a:p>
          <a:p>
            <a:pPr marL="800100" lvl="1" indent="-342900">
              <a:lnSpc>
                <a:spcPct val="120000"/>
              </a:lnSpc>
              <a:buFont typeface="Wingdings" charset="2"/>
              <a:buChar char="Ø"/>
            </a:pPr>
            <a:r>
              <a:rPr lang="fr-CA" b="0" dirty="0" smtClean="0"/>
              <a:t>Créant des revues dans les pays du Sud qui favoriseront les échanges de savoirs sud-sud</a:t>
            </a:r>
          </a:p>
          <a:p>
            <a:pPr>
              <a:lnSpc>
                <a:spcPct val="120000"/>
              </a:lnSpc>
            </a:pPr>
            <a:r>
              <a:rPr lang="fr-CA" dirty="0" smtClean="0"/>
              <a:t>Une quatrième finalité : l’</a:t>
            </a:r>
            <a:r>
              <a:rPr lang="fr-CA" dirty="0" err="1" smtClean="0"/>
              <a:t>empowerment</a:t>
            </a:r>
            <a:r>
              <a:rPr lang="fr-CA" dirty="0" smtClean="0"/>
              <a:t> des chercheurs du Sud et la justice cognitive dans une visée </a:t>
            </a:r>
            <a:r>
              <a:rPr lang="fr-CA" dirty="0" err="1" smtClean="0"/>
              <a:t>décoloniale</a:t>
            </a:r>
            <a:r>
              <a:rPr lang="fr-CA" dirty="0" smtClean="0"/>
              <a:t> (décolonisation de la science et des esprits)</a:t>
            </a:r>
            <a:endParaRPr lang="fr-FR" dirty="0" smtClean="0"/>
          </a:p>
        </p:txBody>
      </p:sp>
    </p:spTree>
    <p:extLst>
      <p:ext uri="{BB962C8B-B14F-4D97-AF65-F5344CB8AC3E}">
        <p14:creationId xmlns:p14="http://schemas.microsoft.com/office/powerpoint/2010/main" val="13337538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4820" y="635000"/>
            <a:ext cx="8214360" cy="1371600"/>
          </a:xfrm>
        </p:spPr>
        <p:txBody>
          <a:bodyPr>
            <a:normAutofit/>
          </a:bodyPr>
          <a:lstStyle/>
          <a:p>
            <a:r>
              <a:rPr lang="fr-FR" dirty="0" smtClean="0"/>
              <a:t>Le projet SOHA : L’ACTION</a:t>
            </a:r>
            <a:endParaRPr lang="fr-FR" dirty="0"/>
          </a:p>
        </p:txBody>
      </p:sp>
      <p:sp>
        <p:nvSpPr>
          <p:cNvPr id="3" name="Espace réservé du contenu 2"/>
          <p:cNvSpPr>
            <a:spLocks noGrp="1"/>
          </p:cNvSpPr>
          <p:nvPr>
            <p:ph idx="1"/>
          </p:nvPr>
        </p:nvSpPr>
        <p:spPr>
          <a:xfrm>
            <a:off x="464820" y="2179637"/>
            <a:ext cx="7620000" cy="4373563"/>
          </a:xfrm>
        </p:spPr>
        <p:txBody>
          <a:bodyPr>
            <a:normAutofit/>
          </a:bodyPr>
          <a:lstStyle/>
          <a:p>
            <a:r>
              <a:rPr lang="fr-FR" b="0" dirty="0" smtClean="0"/>
              <a:t>Le projet SOHA est un projet de </a:t>
            </a:r>
            <a:r>
              <a:rPr lang="fr-FR" dirty="0" smtClean="0"/>
              <a:t>recherche-action</a:t>
            </a:r>
            <a:r>
              <a:rPr lang="fr-FR" b="0" dirty="0" smtClean="0"/>
              <a:t> et pas seulement de recherche. Sa dimension « Action » vise à : </a:t>
            </a:r>
          </a:p>
          <a:p>
            <a:pPr marL="342900" indent="-342900">
              <a:buFont typeface="Arial" charset="0"/>
              <a:buChar char="•"/>
            </a:pPr>
            <a:r>
              <a:rPr lang="fr-FR" b="0" dirty="0" smtClean="0"/>
              <a:t>Construire/inventer/pratiquer une science ouverte engagée et juste, dont fait partie le libre accès aux ressources scientifiques, mais pas seulement</a:t>
            </a:r>
          </a:p>
          <a:p>
            <a:pPr marL="342900" indent="-342900">
              <a:buFont typeface="Wingdings" charset="2"/>
              <a:buChar char="Ø"/>
            </a:pPr>
            <a:r>
              <a:rPr lang="fr-FR" b="0" dirty="0" smtClean="0"/>
              <a:t>Livre </a:t>
            </a:r>
            <a:r>
              <a:rPr lang="fr-FR" b="0" i="1" dirty="0" smtClean="0"/>
              <a:t>Justice cognitive, libre accès et savoirs locaux : vers une science ouverte juste, au service du développement local durable</a:t>
            </a:r>
          </a:p>
          <a:p>
            <a:pPr marL="342900" indent="-342900">
              <a:buFont typeface="Arial" charset="0"/>
              <a:buChar char="•"/>
            </a:pPr>
            <a:r>
              <a:rPr lang="fr-FR" b="0" dirty="0" smtClean="0"/>
              <a:t>Promouvoir un libre accès qui intègre la visée </a:t>
            </a:r>
            <a:r>
              <a:rPr lang="fr-FR" b="0" dirty="0" err="1" smtClean="0"/>
              <a:t>décoloniale</a:t>
            </a:r>
            <a:r>
              <a:rPr lang="fr-FR" b="0" dirty="0" smtClean="0"/>
              <a:t> d’</a:t>
            </a:r>
            <a:r>
              <a:rPr lang="fr-FR" b="0" dirty="0" err="1" smtClean="0"/>
              <a:t>empowerment</a:t>
            </a:r>
            <a:r>
              <a:rPr lang="fr-FR" b="0" dirty="0" smtClean="0"/>
              <a:t> des scientifiques d’Afrique subsaharienne et d’Ha</a:t>
            </a:r>
            <a:r>
              <a:rPr lang="fr-CA" b="0" dirty="0" err="1" smtClean="0"/>
              <a:t>ïti</a:t>
            </a:r>
            <a:endParaRPr lang="fr-FR" b="0" dirty="0" smtClean="0"/>
          </a:p>
        </p:txBody>
      </p:sp>
      <p:pic>
        <p:nvPicPr>
          <p:cNvPr id="5" name="Image 4" descr="banière Soha-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666727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8564880" cy="1036002"/>
          </a:xfrm>
        </p:spPr>
        <p:txBody>
          <a:bodyPr>
            <a:normAutofit fontScale="90000"/>
          </a:bodyPr>
          <a:lstStyle/>
          <a:p>
            <a:r>
              <a:rPr lang="fr-FR" dirty="0" smtClean="0"/>
              <a:t>Six projets concrets (numériques)</a:t>
            </a:r>
            <a:endParaRPr lang="fr-FR" dirty="0"/>
          </a:p>
        </p:txBody>
      </p:sp>
      <p:sp>
        <p:nvSpPr>
          <p:cNvPr id="3" name="Espace réservé du contenu 2"/>
          <p:cNvSpPr>
            <a:spLocks noGrp="1"/>
          </p:cNvSpPr>
          <p:nvPr>
            <p:ph idx="1"/>
          </p:nvPr>
        </p:nvSpPr>
        <p:spPr>
          <a:xfrm>
            <a:off x="457200" y="1371600"/>
            <a:ext cx="7620000" cy="5120640"/>
          </a:xfrm>
        </p:spPr>
        <p:txBody>
          <a:bodyPr>
            <a:normAutofit lnSpcReduction="10000"/>
          </a:bodyPr>
          <a:lstStyle/>
          <a:p>
            <a:pPr marL="457200" indent="-457200">
              <a:buFont typeface="+mj-lt"/>
              <a:buAutoNum type="arabicPeriod"/>
            </a:pPr>
            <a:r>
              <a:rPr lang="fr-FR" b="0" dirty="0" smtClean="0"/>
              <a:t>Le </a:t>
            </a:r>
            <a:r>
              <a:rPr lang="fr-FR" b="0" dirty="0" smtClean="0"/>
              <a:t>Grenier des savoirs : une plateforme de revues scientifiques africaines en libre accès, pilotée par l’APSOHA (Association pour la promotion de la science ouverte en Haïti et en Afrique francophone)</a:t>
            </a:r>
          </a:p>
          <a:p>
            <a:pPr marL="457200" indent="-457200">
              <a:buFont typeface="+mj-lt"/>
              <a:buAutoNum type="arabicPeriod"/>
            </a:pPr>
            <a:r>
              <a:rPr lang="fr-FR" b="0" dirty="0"/>
              <a:t>Une maison d’édition de livres en libre accès : les Éditions science et bien </a:t>
            </a:r>
            <a:r>
              <a:rPr lang="fr-FR" b="0" dirty="0" smtClean="0"/>
              <a:t>commun</a:t>
            </a:r>
            <a:endParaRPr lang="fr-FR" b="0" dirty="0"/>
          </a:p>
          <a:p>
            <a:pPr marL="457200" indent="-457200">
              <a:buFont typeface="+mj-lt"/>
              <a:buAutoNum type="arabicPeriod"/>
            </a:pPr>
            <a:r>
              <a:rPr lang="fr-FR" b="0" dirty="0" smtClean="0"/>
              <a:t>Un MOOC sur la rédaction du projet de thèse dans une perspective de justice cognitive et d’autres outils de formation à la science ouverte (blogs, guide, vidéos)</a:t>
            </a:r>
            <a:endParaRPr lang="fr-FR" b="0" dirty="0" smtClean="0"/>
          </a:p>
          <a:p>
            <a:pPr marL="457200" indent="-457200">
              <a:buFont typeface="+mj-lt"/>
              <a:buAutoNum type="arabicPeriod"/>
            </a:pPr>
            <a:r>
              <a:rPr lang="fr-FR" b="0" dirty="0" smtClean="0"/>
              <a:t>Utilisation de Facebook pour créer des communautés d’apprentissage internationales</a:t>
            </a:r>
            <a:endParaRPr lang="fr-FR" b="0" dirty="0" smtClean="0"/>
          </a:p>
          <a:p>
            <a:pPr marL="457200" indent="-457200">
              <a:buFont typeface="+mj-lt"/>
              <a:buAutoNum type="arabicPeriod"/>
            </a:pPr>
            <a:r>
              <a:rPr lang="fr-FR" b="0" dirty="0" smtClean="0"/>
              <a:t>Écriture collaborative : des articles, des livres, une pièce de thé</a:t>
            </a:r>
            <a:r>
              <a:rPr lang="fr-CA" b="0" dirty="0" smtClean="0"/>
              <a:t>âtre</a:t>
            </a:r>
            <a:endParaRPr lang="fr-FR" b="0" dirty="0" smtClean="0"/>
          </a:p>
          <a:p>
            <a:pPr marL="457200" indent="-457200">
              <a:buFont typeface="+mj-lt"/>
              <a:buAutoNum type="arabicPeriod"/>
            </a:pPr>
            <a:r>
              <a:rPr lang="fr-FR" b="0" dirty="0" smtClean="0"/>
              <a:t>Un blog ouvert à tous et toutes</a:t>
            </a:r>
            <a:endParaRPr lang="fr-FR" dirty="0"/>
          </a:p>
        </p:txBody>
      </p:sp>
    </p:spTree>
    <p:extLst>
      <p:ext uri="{BB962C8B-B14F-4D97-AF65-F5344CB8AC3E}">
        <p14:creationId xmlns:p14="http://schemas.microsoft.com/office/powerpoint/2010/main" val="941790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4200"/>
            <a:ext cx="9144000" cy="5685640"/>
          </a:xfrm>
          <a:prstGeom prst="rect">
            <a:avLst/>
          </a:prstGeom>
        </p:spPr>
      </p:pic>
    </p:spTree>
    <p:extLst>
      <p:ext uri="{BB962C8B-B14F-4D97-AF65-F5344CB8AC3E}">
        <p14:creationId xmlns:p14="http://schemas.microsoft.com/office/powerpoint/2010/main" val="1986932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413025" y="1296747"/>
            <a:ext cx="8229600" cy="779399"/>
          </a:xfrm>
          <a:prstGeom prst="rect">
            <a:avLst/>
          </a:prstGeom>
          <a:noFill/>
          <a:ln>
            <a:noFill/>
          </a:ln>
        </p:spPr>
        <p:txBody>
          <a:bodyPr lIns="91425" tIns="91425" rIns="91425" bIns="91425" anchor="b" anchorCtr="0">
            <a:noAutofit/>
          </a:bodyPr>
          <a:lstStyle/>
          <a:p>
            <a:pPr marL="0" marR="0" lvl="0" indent="0" algn="l" rtl="0">
              <a:spcBef>
                <a:spcPts val="0"/>
              </a:spcBef>
              <a:buClr>
                <a:schemeClr val="dk2"/>
              </a:buClr>
              <a:buSzPct val="25000"/>
              <a:buFont typeface="Arial Black"/>
              <a:buNone/>
            </a:pPr>
            <a:r>
              <a:rPr lang="fr-CA" sz="3000">
                <a:latin typeface="Arial"/>
                <a:ea typeface="Arial"/>
                <a:cs typeface="Arial"/>
                <a:sym typeface="Arial"/>
              </a:rPr>
              <a:t>Le</a:t>
            </a:r>
            <a:r>
              <a:rPr lang="fr-CA" sz="3000" b="0" i="0" u="none" strike="noStrike" cap="none">
                <a:solidFill>
                  <a:schemeClr val="dk2"/>
                </a:solidFill>
                <a:latin typeface="Arial"/>
                <a:ea typeface="Arial"/>
                <a:cs typeface="Arial"/>
                <a:sym typeface="Arial"/>
              </a:rPr>
              <a:t> PROJET SOHA</a:t>
            </a:r>
          </a:p>
        </p:txBody>
      </p:sp>
      <p:sp>
        <p:nvSpPr>
          <p:cNvPr id="107" name="Shape 107"/>
          <p:cNvSpPr txBox="1">
            <a:spLocks noGrp="1"/>
          </p:cNvSpPr>
          <p:nvPr>
            <p:ph type="body" idx="1"/>
          </p:nvPr>
        </p:nvSpPr>
        <p:spPr>
          <a:xfrm>
            <a:off x="457200" y="2152825"/>
            <a:ext cx="8039400" cy="4204800"/>
          </a:xfrm>
          <a:prstGeom prst="rect">
            <a:avLst/>
          </a:prstGeom>
          <a:noFill/>
          <a:ln>
            <a:noFill/>
          </a:ln>
        </p:spPr>
        <p:txBody>
          <a:bodyPr lIns="91425" tIns="91425" rIns="91425" bIns="91425" anchor="t" anchorCtr="0">
            <a:noAutofit/>
          </a:bodyPr>
          <a:lstStyle/>
          <a:p>
            <a:pPr marL="457200" marR="0" lvl="0" indent="-342900" algn="just" rtl="0">
              <a:lnSpc>
                <a:spcPct val="115000"/>
              </a:lnSpc>
              <a:spcBef>
                <a:spcPts val="0"/>
              </a:spcBef>
              <a:spcAft>
                <a:spcPts val="0"/>
              </a:spcAft>
              <a:buSzPct val="100000"/>
              <a:buChar char="●"/>
            </a:pPr>
            <a:r>
              <a:rPr lang="fr-CA" sz="1800" b="0" dirty="0"/>
              <a:t>Un p</a:t>
            </a:r>
            <a:r>
              <a:rPr lang="fr-CA" sz="1800" b="0" i="0" u="none" strike="noStrike" cap="none" dirty="0">
                <a:solidFill>
                  <a:schemeClr val="dk1"/>
                </a:solidFill>
              </a:rPr>
              <a:t>rojet de recherche-action </a:t>
            </a:r>
            <a:r>
              <a:rPr lang="fr-CA" sz="1800" b="0" dirty="0"/>
              <a:t>financé par le CRDI et </a:t>
            </a:r>
            <a:r>
              <a:rPr lang="fr-CA" sz="1800" b="0" dirty="0" err="1"/>
              <a:t>UKaid</a:t>
            </a:r>
            <a:r>
              <a:rPr lang="fr-CA" sz="1800" b="0" dirty="0"/>
              <a:t> dans le cadre du réseau </a:t>
            </a:r>
            <a:r>
              <a:rPr lang="fr-CA" sz="1800" b="0" dirty="0" err="1"/>
              <a:t>OCSDnet</a:t>
            </a:r>
            <a:r>
              <a:rPr lang="fr-CA" sz="1800" b="0" dirty="0"/>
              <a:t> (Open and Collaborative Science for </a:t>
            </a:r>
            <a:r>
              <a:rPr lang="fr-CA" sz="1800" b="0" dirty="0" err="1"/>
              <a:t>Development</a:t>
            </a:r>
            <a:r>
              <a:rPr lang="fr-CA" sz="1800" b="0" dirty="0"/>
              <a:t>) </a:t>
            </a:r>
            <a:r>
              <a:rPr lang="fr-CA" sz="1800" b="0" dirty="0" smtClean="0"/>
              <a:t>(janvier 2015 - juin 2017)</a:t>
            </a:r>
            <a:endParaRPr lang="fr-CA" sz="1800" b="0" dirty="0"/>
          </a:p>
          <a:p>
            <a:pPr marL="457200" lvl="0" indent="-342900" algn="just" rtl="0">
              <a:lnSpc>
                <a:spcPct val="115000"/>
              </a:lnSpc>
              <a:spcBef>
                <a:spcPts val="600"/>
              </a:spcBef>
              <a:spcAft>
                <a:spcPts val="0"/>
              </a:spcAft>
              <a:buSzPct val="100000"/>
              <a:buChar char="●"/>
            </a:pPr>
            <a:r>
              <a:rPr lang="fr-CA" sz="1800" b="0" dirty="0"/>
              <a:t>Dirigé par Florence Piron, Université Laval (Québec) et </a:t>
            </a:r>
            <a:r>
              <a:rPr lang="fr-CA" sz="1800" b="0" dirty="0" err="1"/>
              <a:t>Diéyi</a:t>
            </a:r>
            <a:r>
              <a:rPr lang="fr-CA" sz="1800" b="0" dirty="0"/>
              <a:t> Diouf, Université Cheikh </a:t>
            </a:r>
            <a:r>
              <a:rPr lang="fr-CA" sz="1800" b="0" dirty="0" err="1"/>
              <a:t>Anta</a:t>
            </a:r>
            <a:r>
              <a:rPr lang="fr-CA" sz="1800" b="0" dirty="0"/>
              <a:t> </a:t>
            </a:r>
            <a:r>
              <a:rPr lang="fr-CA" sz="1800" b="0" dirty="0" err="1"/>
              <a:t>Diop</a:t>
            </a:r>
            <a:r>
              <a:rPr lang="fr-CA" sz="1800" b="0" dirty="0"/>
              <a:t> (Sénégal), assistées d’une équipe de </a:t>
            </a:r>
            <a:r>
              <a:rPr lang="fr-CA" sz="1800" b="0" dirty="0" err="1"/>
              <a:t>co</a:t>
            </a:r>
            <a:r>
              <a:rPr lang="fr-CA" sz="1800" b="0" dirty="0"/>
              <a:t>-chercheurs et d’assistants disséminés dans plusieurs pays d’Afrique et d’Haïti</a:t>
            </a:r>
          </a:p>
          <a:p>
            <a:pPr marL="457200" lvl="0" indent="-342900" algn="just" rtl="0">
              <a:lnSpc>
                <a:spcPct val="115000"/>
              </a:lnSpc>
              <a:spcBef>
                <a:spcPts val="600"/>
              </a:spcBef>
              <a:spcAft>
                <a:spcPts val="0"/>
              </a:spcAft>
              <a:buSzPct val="100000"/>
              <a:buChar char="●"/>
            </a:pPr>
            <a:r>
              <a:rPr lang="fr-CA" sz="1800" b="0" dirty="0"/>
              <a:t>Parrainé par l’Association science et bien commun </a:t>
            </a:r>
            <a:r>
              <a:rPr lang="fr-CA" b="0" dirty="0">
                <a:solidFill>
                  <a:schemeClr val="accent3"/>
                </a:solidFill>
                <a:hlinkClick r:id="rId3"/>
              </a:rPr>
              <a:t>http://scienceetbiencommun.org</a:t>
            </a:r>
          </a:p>
          <a:p>
            <a:pPr marL="0" marR="0" lvl="0" indent="0" algn="l" rtl="0">
              <a:spcBef>
                <a:spcPts val="600"/>
              </a:spcBef>
              <a:spcAft>
                <a:spcPts val="0"/>
              </a:spcAft>
              <a:buClr>
                <a:schemeClr val="dk1"/>
              </a:buClr>
              <a:buSzPct val="25000"/>
              <a:buFont typeface="Arial"/>
              <a:buNone/>
            </a:pPr>
            <a:endParaRPr sz="2000" b="1" i="0" u="none" strike="noStrike" cap="none" dirty="0">
              <a:solidFill>
                <a:schemeClr val="dk1"/>
              </a:solidFill>
              <a:latin typeface="Arial"/>
              <a:ea typeface="Arial"/>
              <a:cs typeface="Arial"/>
              <a:sym typeface="Arial"/>
            </a:endParaRPr>
          </a:p>
        </p:txBody>
      </p:sp>
      <p:pic>
        <p:nvPicPr>
          <p:cNvPr id="108" name="Shape 108"/>
          <p:cNvPicPr preferRelativeResize="0"/>
          <p:nvPr/>
        </p:nvPicPr>
        <p:blipFill rotWithShape="1">
          <a:blip r:embed="rId4">
            <a:alphaModFix/>
          </a:blip>
          <a:srcRect/>
          <a:stretch/>
        </p:blipFill>
        <p:spPr>
          <a:xfrm>
            <a:off x="0" y="94963"/>
            <a:ext cx="9144000" cy="1270000"/>
          </a:xfrm>
          <a:prstGeom prst="rect">
            <a:avLst/>
          </a:prstGeom>
          <a:noFill/>
          <a:ln>
            <a:noFill/>
          </a:ln>
        </p:spPr>
      </p:pic>
    </p:spTree>
    <p:extLst>
      <p:ext uri="{BB962C8B-B14F-4D97-AF65-F5344CB8AC3E}">
        <p14:creationId xmlns:p14="http://schemas.microsoft.com/office/powerpoint/2010/main" val="1375885930"/>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00" y="0"/>
            <a:ext cx="7744094" cy="6858000"/>
          </a:xfrm>
          <a:prstGeom prst="rect">
            <a:avLst/>
          </a:prstGeom>
        </p:spPr>
      </p:pic>
    </p:spTree>
    <p:extLst>
      <p:ext uri="{BB962C8B-B14F-4D97-AF65-F5344CB8AC3E}">
        <p14:creationId xmlns:p14="http://schemas.microsoft.com/office/powerpoint/2010/main" val="14914436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0"/>
            <a:ext cx="9144000" cy="6333131"/>
          </a:xfrm>
          <a:prstGeom prst="rect">
            <a:avLst/>
          </a:prstGeom>
        </p:spPr>
      </p:pic>
    </p:spTree>
    <p:extLst>
      <p:ext uri="{BB962C8B-B14F-4D97-AF65-F5344CB8AC3E}">
        <p14:creationId xmlns:p14="http://schemas.microsoft.com/office/powerpoint/2010/main" val="321296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5700" y="0"/>
            <a:ext cx="4286250" cy="6858000"/>
          </a:xfrm>
          <a:prstGeom prst="rect">
            <a:avLst/>
          </a:prstGeom>
        </p:spPr>
      </p:pic>
    </p:spTree>
    <p:extLst>
      <p:ext uri="{BB962C8B-B14F-4D97-AF65-F5344CB8AC3E}">
        <p14:creationId xmlns:p14="http://schemas.microsoft.com/office/powerpoint/2010/main" val="16339323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8.36.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8938"/>
            <a:ext cx="9144000" cy="5854324"/>
          </a:xfrm>
          <a:prstGeom prst="rect">
            <a:avLst/>
          </a:prstGeom>
        </p:spPr>
      </p:pic>
    </p:spTree>
    <p:extLst>
      <p:ext uri="{BB962C8B-B14F-4D97-AF65-F5344CB8AC3E}">
        <p14:creationId xmlns:p14="http://schemas.microsoft.com/office/powerpoint/2010/main" val="462683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6100"/>
            <a:ext cx="9144000" cy="5757022"/>
          </a:xfrm>
          <a:prstGeom prst="rect">
            <a:avLst/>
          </a:prstGeom>
        </p:spPr>
      </p:pic>
      <p:sp>
        <p:nvSpPr>
          <p:cNvPr id="3" name="ZoneTexte 2"/>
          <p:cNvSpPr txBox="1"/>
          <p:nvPr/>
        </p:nvSpPr>
        <p:spPr>
          <a:xfrm>
            <a:off x="2697480" y="0"/>
            <a:ext cx="2903359" cy="369332"/>
          </a:xfrm>
          <a:prstGeom prst="rect">
            <a:avLst/>
          </a:prstGeom>
          <a:noFill/>
        </p:spPr>
        <p:txBody>
          <a:bodyPr wrap="none" rtlCol="0">
            <a:spAutoFit/>
          </a:bodyPr>
          <a:lstStyle/>
          <a:p>
            <a:r>
              <a:rPr lang="fr-FR" smtClean="0"/>
              <a:t>TRELLO du MOOC SOHA</a:t>
            </a:r>
            <a:endParaRPr lang="fr-FR"/>
          </a:p>
        </p:txBody>
      </p:sp>
    </p:spTree>
    <p:extLst>
      <p:ext uri="{BB962C8B-B14F-4D97-AF65-F5344CB8AC3E}">
        <p14:creationId xmlns:p14="http://schemas.microsoft.com/office/powerpoint/2010/main" val="20084304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7.51.3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951026" cy="6858000"/>
          </a:xfrm>
          <a:prstGeom prst="rect">
            <a:avLst/>
          </a:prstGeom>
        </p:spPr>
      </p:pic>
    </p:spTree>
    <p:extLst>
      <p:ext uri="{BB962C8B-B14F-4D97-AF65-F5344CB8AC3E}">
        <p14:creationId xmlns:p14="http://schemas.microsoft.com/office/powerpoint/2010/main" val="6406270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8.39.1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3912"/>
            <a:ext cx="9144000" cy="6514088"/>
          </a:xfrm>
          <a:prstGeom prst="rect">
            <a:avLst/>
          </a:prstGeom>
        </p:spPr>
      </p:pic>
    </p:spTree>
    <p:extLst>
      <p:ext uri="{BB962C8B-B14F-4D97-AF65-F5344CB8AC3E}">
        <p14:creationId xmlns:p14="http://schemas.microsoft.com/office/powerpoint/2010/main" val="11480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3840" y="152718"/>
            <a:ext cx="8686800" cy="807402"/>
          </a:xfrm>
        </p:spPr>
        <p:txBody>
          <a:bodyPr>
            <a:normAutofit/>
          </a:bodyPr>
          <a:lstStyle/>
          <a:p>
            <a:r>
              <a:rPr lang="fr-FR" sz="2800" dirty="0" smtClean="0"/>
              <a:t>Démarche pour passer au libre accès</a:t>
            </a:r>
            <a:endParaRPr lang="fr-FR" sz="2800" dirty="0"/>
          </a:p>
        </p:txBody>
      </p:sp>
      <p:sp>
        <p:nvSpPr>
          <p:cNvPr id="3" name="Espace réservé du contenu 2"/>
          <p:cNvSpPr>
            <a:spLocks noGrp="1"/>
          </p:cNvSpPr>
          <p:nvPr>
            <p:ph idx="1"/>
          </p:nvPr>
        </p:nvSpPr>
        <p:spPr>
          <a:xfrm>
            <a:off x="457200" y="1066800"/>
            <a:ext cx="8229600" cy="5654040"/>
          </a:xfrm>
        </p:spPr>
        <p:txBody>
          <a:bodyPr>
            <a:normAutofit fontScale="70000" lnSpcReduction="20000"/>
          </a:bodyPr>
          <a:lstStyle/>
          <a:p>
            <a:pPr marL="342900" indent="-342900">
              <a:lnSpc>
                <a:spcPct val="120000"/>
              </a:lnSpc>
              <a:buFont typeface="Arial" charset="0"/>
              <a:buChar char="•"/>
            </a:pPr>
            <a:r>
              <a:rPr lang="fr-FR" dirty="0" smtClean="0"/>
              <a:t>Si possible, choisir une revue qui publie en libre accès immédiat ou m</a:t>
            </a:r>
            <a:r>
              <a:rPr lang="fr-CA" dirty="0" err="1" smtClean="0"/>
              <a:t>ême</a:t>
            </a:r>
            <a:r>
              <a:rPr lang="fr-CA" dirty="0" smtClean="0"/>
              <a:t> avec un embargo de quelques mois</a:t>
            </a:r>
          </a:p>
          <a:p>
            <a:pPr lvl="1">
              <a:lnSpc>
                <a:spcPct val="120000"/>
              </a:lnSpc>
              <a:buFont typeface="Wingdings" charset="2"/>
              <a:buChar char="Ø"/>
            </a:pPr>
            <a:r>
              <a:rPr lang="fr-CA" dirty="0" smtClean="0"/>
              <a:t>Vérifier sa politique éditoriale sur le libre accès dans la base de données Sherpa Romeo</a:t>
            </a:r>
          </a:p>
          <a:p>
            <a:pPr marL="342900" indent="-342900">
              <a:lnSpc>
                <a:spcPct val="120000"/>
              </a:lnSpc>
              <a:buFont typeface="Arial" charset="0"/>
              <a:buChar char="•"/>
            </a:pPr>
            <a:r>
              <a:rPr lang="fr-FR" dirty="0" smtClean="0"/>
              <a:t>Sinon, choisir une revue fermée qui permet l’</a:t>
            </a:r>
            <a:r>
              <a:rPr lang="fr-FR" dirty="0" err="1" smtClean="0"/>
              <a:t>autoarchivage</a:t>
            </a:r>
            <a:r>
              <a:rPr lang="fr-FR" dirty="0" smtClean="0"/>
              <a:t> immédiat ou rapide dans une archive ouverte institutionnelle ou thématique</a:t>
            </a:r>
          </a:p>
          <a:p>
            <a:pPr lvl="1">
              <a:lnSpc>
                <a:spcPct val="120000"/>
              </a:lnSpc>
              <a:buFont typeface="Wingdings" charset="2"/>
              <a:buChar char="Ø"/>
            </a:pPr>
            <a:r>
              <a:rPr lang="fr-CA" dirty="0" smtClean="0"/>
              <a:t>Vérifier sa politique éditoriale sur l’</a:t>
            </a:r>
            <a:r>
              <a:rPr lang="fr-CA" dirty="0" err="1" smtClean="0"/>
              <a:t>autoarchivage</a:t>
            </a:r>
            <a:r>
              <a:rPr lang="fr-CA" dirty="0" smtClean="0"/>
              <a:t> dans la base de données Sherpa Romeo</a:t>
            </a:r>
          </a:p>
          <a:p>
            <a:pPr marL="342900" indent="-342900">
              <a:lnSpc>
                <a:spcPct val="120000"/>
              </a:lnSpc>
              <a:buFont typeface="Arial" charset="0"/>
              <a:buChar char="•"/>
            </a:pPr>
            <a:r>
              <a:rPr lang="fr-CA" dirty="0" smtClean="0"/>
              <a:t>Boycottez les revues hybrides et les 30% de revues en libre accès qui font payer les auteurs avec des fonds publics dans une logique lucrative</a:t>
            </a:r>
          </a:p>
          <a:p>
            <a:pPr lvl="1">
              <a:lnSpc>
                <a:spcPct val="120000"/>
              </a:lnSpc>
              <a:buFont typeface="Wingdings" charset="2"/>
              <a:buChar char="Ø"/>
            </a:pPr>
            <a:r>
              <a:rPr lang="fr-CA" dirty="0" smtClean="0"/>
              <a:t>Vérifier leur politique éditoriale sur les frais demandés aux auteurs dans la base de données Sherpa Romeo ou sur leur site</a:t>
            </a:r>
          </a:p>
          <a:p>
            <a:pPr lvl="1">
              <a:lnSpc>
                <a:spcPct val="120000"/>
              </a:lnSpc>
            </a:pPr>
            <a:endParaRPr lang="fr-CA" dirty="0"/>
          </a:p>
          <a:p>
            <a:pPr marL="342900" indent="-342900">
              <a:lnSpc>
                <a:spcPct val="120000"/>
              </a:lnSpc>
              <a:buFont typeface="Arial" charset="0"/>
              <a:buChar char="•"/>
            </a:pPr>
            <a:r>
              <a:rPr lang="fr-CA" dirty="0" smtClean="0"/>
              <a:t>Ne signez jamais de cession de droits à une revue, négociez une licence non exclusive, utilisez l’addendum SPARC ou donnez à votre travail une licence </a:t>
            </a:r>
            <a:r>
              <a:rPr lang="fr-CA" dirty="0" err="1" smtClean="0"/>
              <a:t>Creative</a:t>
            </a:r>
            <a:r>
              <a:rPr lang="fr-CA" dirty="0" smtClean="0"/>
              <a:t> Commons en </a:t>
            </a:r>
            <a:r>
              <a:rPr lang="fr-CA" dirty="0" err="1" smtClean="0"/>
              <a:t>impossant</a:t>
            </a:r>
            <a:r>
              <a:rPr lang="fr-CA" dirty="0" smtClean="0"/>
              <a:t> le logo approprié</a:t>
            </a:r>
          </a:p>
          <a:p>
            <a:pPr marL="342900" indent="-342900">
              <a:lnSpc>
                <a:spcPct val="120000"/>
              </a:lnSpc>
              <a:buFont typeface="Arial" charset="0"/>
              <a:buChar char="•"/>
            </a:pPr>
            <a:r>
              <a:rPr lang="fr-CA" dirty="0" smtClean="0"/>
              <a:t>Dé</a:t>
            </a:r>
            <a:r>
              <a:rPr lang="fr-CA" dirty="0"/>
              <a:t>posez/</a:t>
            </a:r>
            <a:r>
              <a:rPr lang="fr-CA" dirty="0" err="1"/>
              <a:t>autoarchivez</a:t>
            </a:r>
            <a:r>
              <a:rPr lang="fr-CA" dirty="0"/>
              <a:t> toutes vos productions sur le </a:t>
            </a:r>
            <a:r>
              <a:rPr lang="fr-CA" dirty="0" smtClean="0"/>
              <a:t>dépôt institutionnel de votre université, sur HAL (le dépôt du CNRS qui accepte toutes les publications en français), sur une archive thématique, sur </a:t>
            </a:r>
            <a:r>
              <a:rPr lang="fr-CA" dirty="0" err="1" smtClean="0"/>
              <a:t>Zenodo</a:t>
            </a:r>
            <a:r>
              <a:rPr lang="fr-CA" dirty="0" smtClean="0"/>
              <a:t>, etc.</a:t>
            </a:r>
          </a:p>
          <a:p>
            <a:pPr marL="342900" indent="-342900">
              <a:lnSpc>
                <a:spcPct val="120000"/>
              </a:lnSpc>
              <a:buFont typeface="Arial" charset="0"/>
              <a:buChar char="•"/>
            </a:pPr>
            <a:r>
              <a:rPr lang="fr-CA" dirty="0" err="1" smtClean="0"/>
              <a:t>Tweetez</a:t>
            </a:r>
            <a:r>
              <a:rPr lang="fr-CA" dirty="0" smtClean="0"/>
              <a:t>, partagez, invitez les commentaires</a:t>
            </a:r>
          </a:p>
          <a:p>
            <a:endParaRPr lang="fr-CA" dirty="0" smtClean="0"/>
          </a:p>
          <a:p>
            <a:pPr lvl="1"/>
            <a:endParaRPr lang="fr-FR" dirty="0" smtClean="0"/>
          </a:p>
          <a:p>
            <a:endParaRPr lang="fr-FR" dirty="0"/>
          </a:p>
        </p:txBody>
      </p:sp>
    </p:spTree>
    <p:extLst>
      <p:ext uri="{BB962C8B-B14F-4D97-AF65-F5344CB8AC3E}">
        <p14:creationId xmlns:p14="http://schemas.microsoft.com/office/powerpoint/2010/main" val="1206793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8.29.0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1039"/>
            <a:ext cx="9144000" cy="6376961"/>
          </a:xfrm>
          <a:prstGeom prst="rect">
            <a:avLst/>
          </a:prstGeom>
        </p:spPr>
      </p:pic>
    </p:spTree>
    <p:extLst>
      <p:ext uri="{BB962C8B-B14F-4D97-AF65-F5344CB8AC3E}">
        <p14:creationId xmlns:p14="http://schemas.microsoft.com/office/powerpoint/2010/main" val="18474385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8.30.0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6515"/>
            <a:ext cx="9144000" cy="6071485"/>
          </a:xfrm>
          <a:prstGeom prst="rect">
            <a:avLst/>
          </a:prstGeom>
        </p:spPr>
      </p:pic>
    </p:spTree>
    <p:extLst>
      <p:ext uri="{BB962C8B-B14F-4D97-AF65-F5344CB8AC3E}">
        <p14:creationId xmlns:p14="http://schemas.microsoft.com/office/powerpoint/2010/main" val="706263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457200" y="274637"/>
            <a:ext cx="8229600" cy="1143200"/>
          </a:xfrm>
          <a:prstGeom prst="rect">
            <a:avLst/>
          </a:prstGeom>
          <a:noFill/>
          <a:ln>
            <a:noFill/>
          </a:ln>
        </p:spPr>
        <p:txBody>
          <a:bodyPr lIns="91425" tIns="91425" rIns="91425" bIns="91425" anchor="b" anchorCtr="0">
            <a:noAutofit/>
          </a:bodyPr>
          <a:lstStyle/>
          <a:p>
            <a:pPr marL="0" marR="0" lvl="0" indent="0" algn="l" rtl="0">
              <a:spcBef>
                <a:spcPts val="0"/>
              </a:spcBef>
              <a:buClr>
                <a:schemeClr val="dk2"/>
              </a:buClr>
              <a:buSzPct val="25000"/>
              <a:buFont typeface="Arial Black"/>
              <a:buNone/>
            </a:pPr>
            <a:r>
              <a:rPr lang="fr-CA" sz="3000" b="0" i="0" u="none" strike="noStrike" cap="none" dirty="0" smtClean="0">
                <a:solidFill>
                  <a:schemeClr val="dk2"/>
                </a:solidFill>
                <a:latin typeface="Arial Black"/>
                <a:ea typeface="Arial Black"/>
                <a:cs typeface="Arial Black"/>
                <a:sym typeface="Arial Black"/>
              </a:rPr>
              <a:t/>
            </a:r>
            <a:br>
              <a:rPr lang="fr-CA" sz="3000" b="0" i="0" u="none" strike="noStrike" cap="none" dirty="0" smtClean="0">
                <a:solidFill>
                  <a:schemeClr val="dk2"/>
                </a:solidFill>
                <a:latin typeface="Arial Black"/>
                <a:ea typeface="Arial Black"/>
                <a:cs typeface="Arial Black"/>
                <a:sym typeface="Arial Black"/>
              </a:rPr>
            </a:br>
            <a:endParaRPr sz="3000" b="0" i="0" u="none" strike="noStrike" cap="none" dirty="0">
              <a:solidFill>
                <a:schemeClr val="dk2"/>
              </a:solidFill>
              <a:latin typeface="Arial Black"/>
              <a:ea typeface="Arial Black"/>
              <a:cs typeface="Arial Black"/>
              <a:sym typeface="Arial Black"/>
            </a:endParaRPr>
          </a:p>
        </p:txBody>
      </p:sp>
      <p:sp>
        <p:nvSpPr>
          <p:cNvPr id="120" name="Shape 120"/>
          <p:cNvSpPr txBox="1">
            <a:spLocks noGrp="1"/>
          </p:cNvSpPr>
          <p:nvPr>
            <p:ph type="body" idx="1"/>
          </p:nvPr>
        </p:nvSpPr>
        <p:spPr>
          <a:xfrm>
            <a:off x="106034" y="1130300"/>
            <a:ext cx="8229600" cy="5294399"/>
          </a:xfrm>
          <a:prstGeom prst="rect">
            <a:avLst/>
          </a:prstGeom>
          <a:noFill/>
          <a:ln>
            <a:noFill/>
          </a:ln>
        </p:spPr>
        <p:txBody>
          <a:bodyPr lIns="91425" tIns="91425" rIns="91425" bIns="91425" anchor="t" anchorCtr="0">
            <a:noAutofit/>
          </a:bodyPr>
          <a:lstStyle/>
          <a:p>
            <a:pPr marL="0" marR="0" lvl="0" indent="0" algn="just" rtl="0">
              <a:lnSpc>
                <a:spcPct val="115000"/>
              </a:lnSpc>
              <a:spcBef>
                <a:spcPts val="0"/>
              </a:spcBef>
              <a:spcAft>
                <a:spcPts val="0"/>
              </a:spcAft>
              <a:buClr>
                <a:schemeClr val="dk1"/>
              </a:buClr>
              <a:buSzPct val="25000"/>
              <a:buFont typeface="Arial"/>
              <a:buNone/>
            </a:pPr>
            <a:r>
              <a:rPr lang="fr-CA" sz="3600" b="0" dirty="0" smtClean="0">
                <a:solidFill>
                  <a:srgbClr val="FF0000"/>
                </a:solidFill>
              </a:rPr>
              <a:t>Objectifs</a:t>
            </a:r>
            <a:endParaRPr lang="fr-CA" sz="3600" b="0" dirty="0">
              <a:solidFill>
                <a:srgbClr val="FF0000"/>
              </a:solidFill>
            </a:endParaRPr>
          </a:p>
          <a:p>
            <a:pPr marL="457200" marR="0" lvl="0" indent="-330200" algn="just" rtl="0">
              <a:lnSpc>
                <a:spcPct val="115000"/>
              </a:lnSpc>
              <a:spcBef>
                <a:spcPts val="600"/>
              </a:spcBef>
              <a:spcAft>
                <a:spcPts val="0"/>
              </a:spcAft>
              <a:buSzPct val="100000"/>
              <a:buAutoNum type="arabicPeriod"/>
            </a:pPr>
            <a:r>
              <a:rPr lang="fr-CA" sz="1400" b="0" dirty="0">
                <a:latin typeface="Verdana" charset="0"/>
                <a:ea typeface="Verdana" charset="0"/>
                <a:cs typeface="Verdana" charset="0"/>
              </a:rPr>
              <a:t>Réaliser une </a:t>
            </a:r>
            <a:r>
              <a:rPr lang="fr-CA" sz="1400" dirty="0">
                <a:latin typeface="Verdana" charset="0"/>
                <a:ea typeface="Verdana" charset="0"/>
                <a:cs typeface="Verdana" charset="0"/>
              </a:rPr>
              <a:t>vaste enquête empirique</a:t>
            </a:r>
            <a:r>
              <a:rPr lang="fr-CA" sz="1400" b="0" dirty="0">
                <a:latin typeface="Verdana" charset="0"/>
                <a:ea typeface="Verdana" charset="0"/>
                <a:cs typeface="Verdana" charset="0"/>
              </a:rPr>
              <a:t> afin de comprendre</a:t>
            </a:r>
            <a:r>
              <a:rPr lang="fr-CA" sz="1400" b="0" i="0" u="none" strike="noStrike" cap="none" dirty="0">
                <a:solidFill>
                  <a:schemeClr val="dk1"/>
                </a:solidFill>
                <a:latin typeface="Verdana" charset="0"/>
                <a:ea typeface="Verdana" charset="0"/>
                <a:cs typeface="Verdana" charset="0"/>
                <a:sym typeface="Arial"/>
              </a:rPr>
              <a:t> les obstacles à l'adoption de la science ouverte dans </a:t>
            </a:r>
            <a:r>
              <a:rPr lang="fr-CA" sz="1400" b="0" dirty="0">
                <a:latin typeface="Verdana" charset="0"/>
                <a:ea typeface="Verdana" charset="0"/>
                <a:cs typeface="Verdana" charset="0"/>
              </a:rPr>
              <a:t>l</a:t>
            </a:r>
            <a:r>
              <a:rPr lang="fr-CA" sz="1400" b="0" i="0" u="none" strike="noStrike" cap="none" dirty="0">
                <a:solidFill>
                  <a:schemeClr val="dk1"/>
                </a:solidFill>
                <a:latin typeface="Verdana" charset="0"/>
                <a:ea typeface="Verdana" charset="0"/>
                <a:cs typeface="Verdana" charset="0"/>
                <a:sym typeface="Arial"/>
              </a:rPr>
              <a:t>es universités </a:t>
            </a:r>
            <a:r>
              <a:rPr lang="fr-CA" sz="1400" b="0" i="0" u="none" strike="noStrike" cap="none" dirty="0" smtClean="0">
                <a:solidFill>
                  <a:schemeClr val="dk1"/>
                </a:solidFill>
                <a:latin typeface="Verdana" charset="0"/>
                <a:ea typeface="Verdana" charset="0"/>
                <a:cs typeface="Verdana" charset="0"/>
                <a:sym typeface="Arial"/>
              </a:rPr>
              <a:t>partenaires</a:t>
            </a:r>
          </a:p>
          <a:p>
            <a:pPr marL="914400" lvl="1" indent="-330200" algn="just">
              <a:lnSpc>
                <a:spcPct val="115000"/>
              </a:lnSpc>
              <a:spcBef>
                <a:spcPts val="600"/>
              </a:spcBef>
              <a:buSzPct val="100000"/>
              <a:buFont typeface="Wingdings" charset="2"/>
              <a:buChar char="Ø"/>
            </a:pPr>
            <a:r>
              <a:rPr lang="fr-CA" sz="1400" b="0" i="0" u="none" strike="noStrike" cap="none" dirty="0" smtClean="0">
                <a:solidFill>
                  <a:schemeClr val="dk1"/>
                </a:solidFill>
                <a:latin typeface="Verdana" charset="0"/>
                <a:ea typeface="Verdana" charset="0"/>
                <a:cs typeface="Verdana" charset="0"/>
                <a:sym typeface="Arial"/>
              </a:rPr>
              <a:t>Enqu</a:t>
            </a:r>
            <a:r>
              <a:rPr lang="fr-CA" sz="1400" b="0" i="0" u="none" strike="noStrike" cap="none" dirty="0" smtClean="0">
                <a:solidFill>
                  <a:schemeClr val="dk1"/>
                </a:solidFill>
                <a:latin typeface="Verdana" charset="0"/>
                <a:ea typeface="Verdana" charset="0"/>
                <a:cs typeface="Verdana" charset="0"/>
                <a:sym typeface="Arial"/>
              </a:rPr>
              <a:t>ête web SOHA, 878 répondants dans 18 pays</a:t>
            </a:r>
            <a:endParaRPr lang="fr-CA" sz="1400" b="0" i="0" u="none" strike="noStrike" cap="none" dirty="0">
              <a:solidFill>
                <a:schemeClr val="dk1"/>
              </a:solidFill>
              <a:latin typeface="Verdana" charset="0"/>
              <a:ea typeface="Verdana" charset="0"/>
              <a:cs typeface="Verdana" charset="0"/>
              <a:sym typeface="Arial"/>
            </a:endParaRPr>
          </a:p>
          <a:p>
            <a:pPr marL="457200" marR="0" lvl="0" indent="-330200" algn="just" rtl="0">
              <a:lnSpc>
                <a:spcPct val="115000"/>
              </a:lnSpc>
              <a:spcBef>
                <a:spcPts val="600"/>
              </a:spcBef>
              <a:spcAft>
                <a:spcPts val="0"/>
              </a:spcAft>
              <a:buSzPct val="100000"/>
              <a:buAutoNum type="arabicPeriod"/>
            </a:pPr>
            <a:r>
              <a:rPr lang="fr-CA" sz="1400" b="0" i="0" u="none" strike="noStrike" cap="none" dirty="0">
                <a:solidFill>
                  <a:schemeClr val="dk1"/>
                </a:solidFill>
                <a:latin typeface="Verdana" charset="0"/>
                <a:ea typeface="Verdana" charset="0"/>
                <a:cs typeface="Verdana" charset="0"/>
                <a:sym typeface="Arial"/>
              </a:rPr>
              <a:t>Appuyer la création d'outils locaux de formation à la science ouverte par le biais de</a:t>
            </a:r>
            <a:r>
              <a:rPr lang="fr-CA" sz="1400" b="0" dirty="0">
                <a:latin typeface="Verdana" charset="0"/>
                <a:ea typeface="Verdana" charset="0"/>
                <a:cs typeface="Verdana" charset="0"/>
              </a:rPr>
              <a:t> </a:t>
            </a:r>
            <a:r>
              <a:rPr lang="fr-CA" sz="1400" b="0" i="0" u="none" strike="noStrike" cap="none" dirty="0">
                <a:solidFill>
                  <a:schemeClr val="dk1"/>
                </a:solidFill>
                <a:latin typeface="Verdana" charset="0"/>
                <a:ea typeface="Verdana" charset="0"/>
                <a:cs typeface="Verdana" charset="0"/>
                <a:sym typeface="Arial"/>
              </a:rPr>
              <a:t>ressources éducatives libres </a:t>
            </a:r>
          </a:p>
          <a:p>
            <a:pPr marL="914400" marR="0" lvl="1" indent="-330200" algn="just" rtl="0">
              <a:lnSpc>
                <a:spcPct val="115000"/>
              </a:lnSpc>
              <a:spcBef>
                <a:spcPts val="600"/>
              </a:spcBef>
              <a:spcAft>
                <a:spcPts val="0"/>
              </a:spcAft>
              <a:buSzPct val="100000"/>
              <a:buFont typeface="Wingdings" charset="2"/>
              <a:buChar char="Ø"/>
            </a:pPr>
            <a:r>
              <a:rPr lang="fr-CA" sz="1400" b="1" dirty="0">
                <a:latin typeface="Verdana" charset="0"/>
                <a:ea typeface="Verdana" charset="0"/>
                <a:cs typeface="Verdana" charset="0"/>
              </a:rPr>
              <a:t>création d’un MOOC </a:t>
            </a:r>
            <a:endParaRPr lang="fr-CA" sz="1400" b="1" dirty="0">
              <a:latin typeface="Verdana" charset="0"/>
              <a:ea typeface="Verdana" charset="0"/>
              <a:cs typeface="Verdana" charset="0"/>
            </a:endParaRPr>
          </a:p>
          <a:p>
            <a:pPr marL="469900" indent="-342900" algn="just">
              <a:lnSpc>
                <a:spcPct val="115000"/>
              </a:lnSpc>
              <a:spcBef>
                <a:spcPts val="600"/>
              </a:spcBef>
              <a:spcAft>
                <a:spcPts val="0"/>
              </a:spcAft>
              <a:buSzPct val="100000"/>
              <a:buFont typeface="+mj-lt"/>
              <a:buAutoNum type="arabicPeriod"/>
            </a:pPr>
            <a:r>
              <a:rPr lang="fr-CA" sz="1400" b="0" i="0" u="none" strike="noStrike" cap="none" dirty="0" smtClean="0">
                <a:solidFill>
                  <a:schemeClr val="dk1"/>
                </a:solidFill>
                <a:latin typeface="Verdana" charset="0"/>
                <a:ea typeface="Verdana" charset="0"/>
                <a:cs typeface="Verdana" charset="0"/>
                <a:sym typeface="Arial"/>
              </a:rPr>
              <a:t>Tester </a:t>
            </a:r>
            <a:r>
              <a:rPr lang="fr-CA" sz="1400" b="0" i="0" u="none" strike="noStrike" cap="none" dirty="0">
                <a:solidFill>
                  <a:schemeClr val="dk1"/>
                </a:solidFill>
                <a:latin typeface="Verdana" charset="0"/>
                <a:ea typeface="Verdana" charset="0"/>
                <a:cs typeface="Verdana" charset="0"/>
                <a:sym typeface="Arial"/>
              </a:rPr>
              <a:t>la faisabilité de dépôts institutionnels et </a:t>
            </a:r>
            <a:r>
              <a:rPr lang="fr-CA" sz="1400" i="0" u="none" strike="noStrike" cap="none" dirty="0">
                <a:solidFill>
                  <a:schemeClr val="dk1"/>
                </a:solidFill>
                <a:latin typeface="Verdana" charset="0"/>
                <a:ea typeface="Verdana" charset="0"/>
                <a:cs typeface="Verdana" charset="0"/>
                <a:sym typeface="Arial"/>
              </a:rPr>
              <a:t>de boutiques de sciences </a:t>
            </a:r>
            <a:r>
              <a:rPr lang="fr-CA" sz="1400" b="0" i="0" u="none" strike="noStrike" cap="none" dirty="0">
                <a:solidFill>
                  <a:schemeClr val="dk1"/>
                </a:solidFill>
                <a:latin typeface="Verdana" charset="0"/>
                <a:ea typeface="Verdana" charset="0"/>
                <a:cs typeface="Verdana" charset="0"/>
                <a:sym typeface="Arial"/>
              </a:rPr>
              <a:t>dans ces</a:t>
            </a:r>
            <a:r>
              <a:rPr lang="fr-CA" sz="1400" b="0" dirty="0">
                <a:latin typeface="Verdana" charset="0"/>
                <a:ea typeface="Verdana" charset="0"/>
                <a:cs typeface="Verdana" charset="0"/>
              </a:rPr>
              <a:t> </a:t>
            </a:r>
            <a:r>
              <a:rPr lang="fr-CA" sz="1400" b="0" i="0" u="none" strike="noStrike" cap="none" dirty="0">
                <a:solidFill>
                  <a:schemeClr val="dk1"/>
                </a:solidFill>
                <a:latin typeface="Verdana" charset="0"/>
                <a:ea typeface="Verdana" charset="0"/>
                <a:cs typeface="Verdana" charset="0"/>
                <a:sym typeface="Arial"/>
              </a:rPr>
              <a:t>universités</a:t>
            </a:r>
            <a:r>
              <a:rPr lang="fr-CA" sz="1400" b="0" dirty="0">
                <a:latin typeface="Verdana" charset="0"/>
                <a:ea typeface="Verdana" charset="0"/>
                <a:cs typeface="Verdana" charset="0"/>
              </a:rPr>
              <a:t> : </a:t>
            </a:r>
          </a:p>
          <a:p>
            <a:pPr marL="927100" marR="0" lvl="1" indent="-342900" algn="just" rtl="0">
              <a:lnSpc>
                <a:spcPct val="115000"/>
              </a:lnSpc>
              <a:spcBef>
                <a:spcPts val="600"/>
              </a:spcBef>
              <a:spcAft>
                <a:spcPts val="0"/>
              </a:spcAft>
              <a:buSzPct val="100000"/>
              <a:buFont typeface="Wingdings" charset="2"/>
              <a:buChar char="Ø"/>
            </a:pPr>
            <a:r>
              <a:rPr lang="fr-CA" sz="1400" b="0" dirty="0" smtClean="0">
                <a:latin typeface="Verdana" charset="0"/>
                <a:ea typeface="Verdana" charset="0"/>
                <a:cs typeface="Verdana" charset="0"/>
              </a:rPr>
              <a:t>10 </a:t>
            </a:r>
            <a:r>
              <a:rPr lang="fr-CA" sz="1400" b="0" dirty="0">
                <a:latin typeface="Verdana" charset="0"/>
                <a:ea typeface="Verdana" charset="0"/>
                <a:cs typeface="Verdana" charset="0"/>
              </a:rPr>
              <a:t>projets de boutique en Afrique </a:t>
            </a:r>
            <a:r>
              <a:rPr lang="fr-CA" sz="1400" b="0" dirty="0" smtClean="0">
                <a:latin typeface="Verdana" charset="0"/>
                <a:ea typeface="Verdana" charset="0"/>
                <a:cs typeface="Verdana" charset="0"/>
              </a:rPr>
              <a:t>et </a:t>
            </a:r>
            <a:r>
              <a:rPr lang="fr-CA" sz="1400" b="0" dirty="0">
                <a:latin typeface="Verdana" charset="0"/>
                <a:ea typeface="Verdana" charset="0"/>
                <a:cs typeface="Verdana" charset="0"/>
              </a:rPr>
              <a:t>à Port-au-Prince.</a:t>
            </a:r>
          </a:p>
          <a:p>
            <a:pPr marL="457200" marR="0" lvl="0" indent="-330200" algn="just" rtl="0">
              <a:lnSpc>
                <a:spcPct val="115000"/>
              </a:lnSpc>
              <a:spcBef>
                <a:spcPts val="600"/>
              </a:spcBef>
              <a:spcAft>
                <a:spcPts val="0"/>
              </a:spcAft>
              <a:buSzPct val="100000"/>
              <a:buAutoNum type="arabicPeriod"/>
            </a:pPr>
            <a:r>
              <a:rPr lang="fr-CA" sz="1400" b="0" i="0" u="none" strike="noStrike" cap="none" dirty="0">
                <a:solidFill>
                  <a:schemeClr val="dk1"/>
                </a:solidFill>
                <a:latin typeface="Verdana" charset="0"/>
                <a:ea typeface="Verdana" charset="0"/>
                <a:cs typeface="Verdana" charset="0"/>
                <a:sym typeface="Arial"/>
              </a:rPr>
              <a:t>Créer et animer un </a:t>
            </a:r>
            <a:r>
              <a:rPr lang="fr-CA" sz="1400" b="0" dirty="0">
                <a:latin typeface="Verdana" charset="0"/>
                <a:ea typeface="Verdana" charset="0"/>
                <a:cs typeface="Verdana" charset="0"/>
              </a:rPr>
              <a:t>r</a:t>
            </a:r>
            <a:r>
              <a:rPr lang="fr-CA" sz="1400" b="0" i="0" u="none" strike="noStrike" cap="none" dirty="0">
                <a:solidFill>
                  <a:schemeClr val="dk1"/>
                </a:solidFill>
                <a:latin typeface="Verdana" charset="0"/>
                <a:ea typeface="Verdana" charset="0"/>
                <a:cs typeface="Verdana" charset="0"/>
                <a:sym typeface="Arial"/>
              </a:rPr>
              <a:t>éseau interdisciplinaire d'information et d'échanges sur la</a:t>
            </a:r>
            <a:r>
              <a:rPr lang="fr-CA" sz="1400" b="0" dirty="0">
                <a:latin typeface="Verdana" charset="0"/>
                <a:ea typeface="Verdana" charset="0"/>
                <a:cs typeface="Verdana" charset="0"/>
              </a:rPr>
              <a:t> </a:t>
            </a:r>
            <a:r>
              <a:rPr lang="fr-CA" sz="1400" b="0" i="0" u="none" strike="noStrike" cap="none" dirty="0">
                <a:solidFill>
                  <a:schemeClr val="dk1"/>
                </a:solidFill>
                <a:latin typeface="Verdana" charset="0"/>
                <a:ea typeface="Verdana" charset="0"/>
                <a:cs typeface="Verdana" charset="0"/>
                <a:sym typeface="Arial"/>
              </a:rPr>
              <a:t>science ouverte en Haïti et en Afrique francophone</a:t>
            </a:r>
            <a:r>
              <a:rPr lang="fr-CA" sz="1400" b="0" dirty="0">
                <a:latin typeface="Verdana" charset="0"/>
                <a:ea typeface="Verdana" charset="0"/>
                <a:cs typeface="Verdana" charset="0"/>
              </a:rPr>
              <a:t> : </a:t>
            </a:r>
          </a:p>
          <a:p>
            <a:pPr marL="914400" marR="0" lvl="1" indent="-330200" algn="just" rtl="0">
              <a:lnSpc>
                <a:spcPct val="115000"/>
              </a:lnSpc>
              <a:spcBef>
                <a:spcPts val="600"/>
              </a:spcBef>
              <a:spcAft>
                <a:spcPts val="0"/>
              </a:spcAft>
              <a:buSzPct val="100000"/>
              <a:buFont typeface="Wingdings" charset="2"/>
              <a:buChar char="Ø"/>
            </a:pPr>
            <a:r>
              <a:rPr lang="fr-CA" sz="1400" b="1" i="0" u="none" strike="noStrike" cap="none" dirty="0">
                <a:solidFill>
                  <a:schemeClr val="dk1"/>
                </a:solidFill>
                <a:latin typeface="Verdana" charset="0"/>
                <a:ea typeface="Verdana" charset="0"/>
                <a:cs typeface="Verdana" charset="0"/>
                <a:sym typeface="Arial"/>
              </a:rPr>
              <a:t>le Collectif SOHA </a:t>
            </a:r>
            <a:r>
              <a:rPr lang="fr-CA" sz="1400" i="0" u="none" strike="noStrike" cap="none" dirty="0">
                <a:solidFill>
                  <a:schemeClr val="dk1"/>
                </a:solidFill>
                <a:latin typeface="Verdana" charset="0"/>
                <a:ea typeface="Verdana" charset="0"/>
                <a:cs typeface="Verdana" charset="0"/>
                <a:sym typeface="Arial"/>
              </a:rPr>
              <a:t>(</a:t>
            </a:r>
            <a:r>
              <a:rPr lang="fr-CA" sz="1400" dirty="0" smtClean="0">
                <a:latin typeface="Verdana" charset="0"/>
                <a:ea typeface="Verdana" charset="0"/>
                <a:cs typeface="Verdana" charset="0"/>
              </a:rPr>
              <a:t>1200</a:t>
            </a:r>
            <a:r>
              <a:rPr lang="fr-CA" sz="1400" i="0" u="none" strike="noStrike" cap="none" dirty="0" smtClean="0">
                <a:solidFill>
                  <a:schemeClr val="dk1"/>
                </a:solidFill>
                <a:latin typeface="Verdana" charset="0"/>
                <a:ea typeface="Verdana" charset="0"/>
                <a:cs typeface="Verdana" charset="0"/>
                <a:sym typeface="Arial"/>
              </a:rPr>
              <a:t> </a:t>
            </a:r>
            <a:r>
              <a:rPr lang="fr-CA" sz="1400" i="0" u="none" strike="noStrike" cap="none" dirty="0">
                <a:solidFill>
                  <a:schemeClr val="dk1"/>
                </a:solidFill>
                <a:latin typeface="Verdana" charset="0"/>
                <a:ea typeface="Verdana" charset="0"/>
                <a:cs typeface="Verdana" charset="0"/>
                <a:sym typeface="Arial"/>
              </a:rPr>
              <a:t>membres) et un </a:t>
            </a:r>
            <a:r>
              <a:rPr lang="fr-CA" sz="1400" i="0" u="none" strike="noStrike" cap="none" dirty="0" smtClean="0">
                <a:solidFill>
                  <a:schemeClr val="dk1"/>
                </a:solidFill>
                <a:latin typeface="Verdana" charset="0"/>
                <a:ea typeface="Verdana" charset="0"/>
                <a:cs typeface="Verdana" charset="0"/>
                <a:sym typeface="Arial"/>
              </a:rPr>
              <a:t>grand groupe </a:t>
            </a:r>
            <a:r>
              <a:rPr lang="fr-CA" sz="1400" i="0" u="none" strike="noStrike" cap="none" dirty="0">
                <a:solidFill>
                  <a:schemeClr val="dk1"/>
                </a:solidFill>
                <a:latin typeface="Verdana" charset="0"/>
                <a:ea typeface="Verdana" charset="0"/>
                <a:cs typeface="Verdana" charset="0"/>
                <a:sym typeface="Arial"/>
              </a:rPr>
              <a:t>Facebook</a:t>
            </a:r>
            <a:r>
              <a:rPr lang="fr-CA" sz="1400" dirty="0">
                <a:latin typeface="Verdana" charset="0"/>
                <a:ea typeface="Verdana" charset="0"/>
                <a:cs typeface="Verdana" charset="0"/>
              </a:rPr>
              <a:t> </a:t>
            </a:r>
            <a:r>
              <a:rPr lang="fr-CA" sz="1400" dirty="0" smtClean="0">
                <a:latin typeface="Verdana" charset="0"/>
                <a:ea typeface="Verdana" charset="0"/>
                <a:cs typeface="Verdana" charset="0"/>
              </a:rPr>
              <a:t>(5000 </a:t>
            </a:r>
            <a:r>
              <a:rPr lang="fr-CA" sz="1400" dirty="0">
                <a:latin typeface="Verdana" charset="0"/>
                <a:ea typeface="Verdana" charset="0"/>
                <a:cs typeface="Verdana" charset="0"/>
              </a:rPr>
              <a:t>membres)</a:t>
            </a:r>
          </a:p>
          <a:p>
            <a:pPr marL="457200" marR="0" lvl="0" indent="-330200" algn="just" rtl="0">
              <a:lnSpc>
                <a:spcPct val="115000"/>
              </a:lnSpc>
              <a:spcBef>
                <a:spcPts val="600"/>
              </a:spcBef>
              <a:spcAft>
                <a:spcPts val="0"/>
              </a:spcAft>
              <a:buSzPct val="100000"/>
              <a:buAutoNum type="arabicPeriod"/>
            </a:pPr>
            <a:r>
              <a:rPr lang="fr-CA" sz="1400" b="0" i="0" u="none" strike="noStrike" cap="none" dirty="0">
                <a:solidFill>
                  <a:schemeClr val="dk1"/>
                </a:solidFill>
                <a:latin typeface="Verdana" charset="0"/>
                <a:ea typeface="Verdana" charset="0"/>
                <a:cs typeface="Verdana" charset="0"/>
                <a:sym typeface="Arial"/>
              </a:rPr>
              <a:t>Publier une feuille de route en vue de l'adoption généralisée de la science ouverte dans</a:t>
            </a:r>
            <a:r>
              <a:rPr lang="fr-CA" sz="1400" b="0" dirty="0">
                <a:latin typeface="Verdana" charset="0"/>
                <a:ea typeface="Verdana" charset="0"/>
                <a:cs typeface="Verdana" charset="0"/>
              </a:rPr>
              <a:t> </a:t>
            </a:r>
            <a:r>
              <a:rPr lang="fr-CA" sz="1400" b="0" i="0" u="none" strike="noStrike" cap="none" dirty="0">
                <a:solidFill>
                  <a:schemeClr val="dk1"/>
                </a:solidFill>
                <a:latin typeface="Verdana" charset="0"/>
                <a:ea typeface="Verdana" charset="0"/>
                <a:cs typeface="Verdana" charset="0"/>
                <a:sym typeface="Arial"/>
              </a:rPr>
              <a:t>les universités de ces </a:t>
            </a:r>
            <a:r>
              <a:rPr lang="fr-CA" sz="1400" b="0" i="0" u="none" strike="noStrike" cap="none" dirty="0" smtClean="0">
                <a:solidFill>
                  <a:schemeClr val="dk1"/>
                </a:solidFill>
                <a:latin typeface="Verdana" charset="0"/>
                <a:ea typeface="Verdana" charset="0"/>
                <a:cs typeface="Verdana" charset="0"/>
                <a:sym typeface="Arial"/>
              </a:rPr>
              <a:t>pays</a:t>
            </a:r>
            <a:endParaRPr sz="1400" b="1" i="0" u="none" strike="noStrike" cap="none" dirty="0">
              <a:solidFill>
                <a:schemeClr val="dk1"/>
              </a:solidFill>
              <a:latin typeface="Verdana" charset="0"/>
              <a:ea typeface="Verdana" charset="0"/>
              <a:cs typeface="Verdana" charset="0"/>
              <a:sym typeface="Times New Roman"/>
            </a:endParaRPr>
          </a:p>
          <a:p>
            <a:pPr marL="0" marR="0" lvl="0" indent="0" algn="just" rtl="0">
              <a:lnSpc>
                <a:spcPct val="115000"/>
              </a:lnSpc>
              <a:spcBef>
                <a:spcPts val="600"/>
              </a:spcBef>
              <a:spcAft>
                <a:spcPts val="0"/>
              </a:spcAft>
              <a:buClr>
                <a:schemeClr val="dk1"/>
              </a:buClr>
              <a:buSzPct val="25000"/>
              <a:buFont typeface="Arial"/>
              <a:buNone/>
            </a:pPr>
            <a:endParaRPr sz="1400" b="1" i="0" u="none" strike="noStrike" cap="none" dirty="0">
              <a:solidFill>
                <a:schemeClr val="dk1"/>
              </a:solidFill>
              <a:latin typeface="Verdana" charset="0"/>
              <a:ea typeface="Verdana" charset="0"/>
              <a:cs typeface="Verdana" charset="0"/>
              <a:sym typeface="Times New Roman"/>
            </a:endParaRPr>
          </a:p>
          <a:p>
            <a:pPr marL="0" marR="0" lvl="0" indent="0" algn="just" rtl="0">
              <a:lnSpc>
                <a:spcPct val="115000"/>
              </a:lnSpc>
              <a:spcBef>
                <a:spcPts val="600"/>
              </a:spcBef>
              <a:spcAft>
                <a:spcPts val="0"/>
              </a:spcAft>
              <a:buClr>
                <a:schemeClr val="dk1"/>
              </a:buClr>
              <a:buSzPct val="25000"/>
              <a:buFont typeface="Arial"/>
              <a:buNone/>
            </a:pPr>
            <a:endParaRPr sz="1400" b="1" i="0" u="none" strike="noStrike" cap="none" dirty="0">
              <a:solidFill>
                <a:schemeClr val="dk1"/>
              </a:solidFill>
              <a:latin typeface="Verdana" charset="0"/>
              <a:ea typeface="Verdana" charset="0"/>
              <a:cs typeface="Verdana" charset="0"/>
              <a:sym typeface="Times New Roman"/>
            </a:endParaRPr>
          </a:p>
          <a:p>
            <a:pPr marL="0" marR="0" lvl="0" indent="0" algn="just" rtl="0">
              <a:lnSpc>
                <a:spcPct val="115000"/>
              </a:lnSpc>
              <a:spcBef>
                <a:spcPts val="600"/>
              </a:spcBef>
              <a:spcAft>
                <a:spcPts val="0"/>
              </a:spcAft>
              <a:buClr>
                <a:schemeClr val="dk1"/>
              </a:buClr>
              <a:buSzPct val="25000"/>
              <a:buFont typeface="Arial"/>
              <a:buNone/>
            </a:pPr>
            <a:endParaRPr sz="1400" b="1" i="1" u="none" strike="noStrike" cap="none" dirty="0">
              <a:solidFill>
                <a:schemeClr val="dk1"/>
              </a:solidFill>
              <a:latin typeface="Verdana" charset="0"/>
              <a:ea typeface="Verdana" charset="0"/>
              <a:cs typeface="Verdana" charset="0"/>
              <a:sym typeface="Times New Roman"/>
            </a:endParaRPr>
          </a:p>
          <a:p>
            <a:pPr marL="0" marR="0" lvl="0" indent="0" algn="l" rtl="0">
              <a:spcBef>
                <a:spcPts val="600"/>
              </a:spcBef>
              <a:spcAft>
                <a:spcPts val="0"/>
              </a:spcAft>
              <a:buClr>
                <a:schemeClr val="dk1"/>
              </a:buClr>
              <a:buSzPct val="25000"/>
              <a:buFont typeface="Arial"/>
              <a:buNone/>
            </a:pPr>
            <a:endParaRPr sz="1400" b="1" i="0" u="none" strike="noStrike" cap="none" dirty="0">
              <a:solidFill>
                <a:schemeClr val="dk1"/>
              </a:solidFill>
              <a:latin typeface="Verdana" charset="0"/>
              <a:ea typeface="Verdana" charset="0"/>
              <a:cs typeface="Verdana" charset="0"/>
              <a:sym typeface="Arial"/>
            </a:endParaRPr>
          </a:p>
        </p:txBody>
      </p:sp>
      <p:pic>
        <p:nvPicPr>
          <p:cNvPr id="121" name="Shape 121"/>
          <p:cNvPicPr preferRelativeResize="0"/>
          <p:nvPr/>
        </p:nvPicPr>
        <p:blipFill rotWithShape="1">
          <a:blip r:embed="rId3">
            <a:alphaModFix/>
          </a:blip>
          <a:srcRect/>
          <a:stretch/>
        </p:blipFill>
        <p:spPr>
          <a:xfrm>
            <a:off x="0" y="0"/>
            <a:ext cx="9144000" cy="1270000"/>
          </a:xfrm>
          <a:prstGeom prst="rect">
            <a:avLst/>
          </a:prstGeom>
          <a:noFill/>
          <a:ln>
            <a:noFill/>
          </a:ln>
        </p:spPr>
      </p:pic>
    </p:spTree>
    <p:extLst>
      <p:ext uri="{BB962C8B-B14F-4D97-AF65-F5344CB8AC3E}">
        <p14:creationId xmlns:p14="http://schemas.microsoft.com/office/powerpoint/2010/main" val="1531301599"/>
      </p:ext>
    </p:extLst>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2-08 à 03.29.06.pn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945" y="0"/>
            <a:ext cx="8853055" cy="6858000"/>
          </a:xfrm>
          <a:prstGeom prst="rect">
            <a:avLst/>
          </a:prstGeom>
        </p:spPr>
      </p:pic>
    </p:spTree>
    <p:extLst>
      <p:ext uri="{BB962C8B-B14F-4D97-AF65-F5344CB8AC3E}">
        <p14:creationId xmlns:p14="http://schemas.microsoft.com/office/powerpoint/2010/main" val="12783242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7.43.5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5" y="0"/>
            <a:ext cx="8790950" cy="6858000"/>
          </a:xfrm>
          <a:prstGeom prst="rect">
            <a:avLst/>
          </a:prstGeom>
        </p:spPr>
      </p:pic>
    </p:spTree>
    <p:extLst>
      <p:ext uri="{BB962C8B-B14F-4D97-AF65-F5344CB8AC3E}">
        <p14:creationId xmlns:p14="http://schemas.microsoft.com/office/powerpoint/2010/main" val="11491123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800"/>
            <a:ext cx="9144000" cy="6486552"/>
          </a:xfrm>
          <a:prstGeom prst="rect">
            <a:avLst/>
          </a:prstGeom>
        </p:spPr>
      </p:pic>
    </p:spTree>
    <p:extLst>
      <p:ext uri="{BB962C8B-B14F-4D97-AF65-F5344CB8AC3E}">
        <p14:creationId xmlns:p14="http://schemas.microsoft.com/office/powerpoint/2010/main" val="1687898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6-06-14 à 17.54.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733"/>
            <a:ext cx="9144000" cy="6293134"/>
          </a:xfrm>
          <a:prstGeom prst="rect">
            <a:avLst/>
          </a:prstGeom>
        </p:spPr>
      </p:pic>
    </p:spTree>
    <p:extLst>
      <p:ext uri="{BB962C8B-B14F-4D97-AF65-F5344CB8AC3E}">
        <p14:creationId xmlns:p14="http://schemas.microsoft.com/office/powerpoint/2010/main" val="9806177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5-10-03 à 00.43.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714154" cy="6858000"/>
          </a:xfrm>
          <a:prstGeom prst="rect">
            <a:avLst/>
          </a:prstGeom>
        </p:spPr>
      </p:pic>
    </p:spTree>
    <p:extLst>
      <p:ext uri="{BB962C8B-B14F-4D97-AF65-F5344CB8AC3E}">
        <p14:creationId xmlns:p14="http://schemas.microsoft.com/office/powerpoint/2010/main" val="3634246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7879080" cy="1371600"/>
          </a:xfrm>
        </p:spPr>
        <p:txBody>
          <a:bodyPr>
            <a:normAutofit/>
          </a:bodyPr>
          <a:lstStyle/>
          <a:p>
            <a:r>
              <a:rPr lang="fr-FR" smtClean="0"/>
              <a:t>Cette finalité : le </a:t>
            </a:r>
            <a:r>
              <a:rPr lang="fr-FR" dirty="0" smtClean="0"/>
              <a:t>contraire de Research4life</a:t>
            </a:r>
            <a:endParaRPr lang="fr-FR" dirty="0"/>
          </a:p>
        </p:txBody>
      </p:sp>
      <p:sp>
        <p:nvSpPr>
          <p:cNvPr id="3" name="Espace réservé du contenu 2"/>
          <p:cNvSpPr>
            <a:spLocks noGrp="1"/>
          </p:cNvSpPr>
          <p:nvPr>
            <p:ph idx="1"/>
          </p:nvPr>
        </p:nvSpPr>
        <p:spPr/>
        <p:txBody>
          <a:bodyPr/>
          <a:lstStyle/>
          <a:p>
            <a:r>
              <a:rPr lang="fr-FR" b="0" dirty="0" smtClean="0"/>
              <a:t>Qu’est-ce que Research4life ? </a:t>
            </a:r>
          </a:p>
          <a:p>
            <a:pPr marL="342900" indent="-342900">
              <a:buFont typeface="Arial" charset="0"/>
              <a:buChar char="•"/>
            </a:pPr>
            <a:r>
              <a:rPr lang="fr-FR" b="0" dirty="0" smtClean="0"/>
              <a:t>Des </a:t>
            </a:r>
            <a:r>
              <a:rPr lang="fr-FR" b="0" dirty="0" smtClean="0"/>
              <a:t>bouquets de revues, appartenant à des éditeurs </a:t>
            </a:r>
            <a:r>
              <a:rPr lang="fr-FR" b="0" dirty="0" smtClean="0"/>
              <a:t>commerciaux</a:t>
            </a:r>
            <a:r>
              <a:rPr lang="fr-FR" b="0" dirty="0" smtClean="0"/>
              <a:t>, sont offerts aux universités des pays du Sud gratuitement ou à des taux privilégiés</a:t>
            </a:r>
            <a:r>
              <a:rPr lang="fr-FR" b="0" dirty="0" smtClean="0"/>
              <a:t>.</a:t>
            </a:r>
          </a:p>
          <a:p>
            <a:r>
              <a:rPr lang="fr-FR" b="0" dirty="0" smtClean="0"/>
              <a:t>Pratique!</a:t>
            </a:r>
            <a:endParaRPr lang="fr-FR" b="0" dirty="0" smtClean="0"/>
          </a:p>
          <a:p>
            <a:r>
              <a:rPr lang="fr-FR" b="0" dirty="0" smtClean="0"/>
              <a:t>Comment ça se passe ?</a:t>
            </a:r>
          </a:p>
          <a:p>
            <a:pPr marL="342900" indent="-342900">
              <a:buFont typeface="Arial" charset="0"/>
              <a:buChar char="•"/>
            </a:pPr>
            <a:r>
              <a:rPr lang="fr-FR" b="0" dirty="0" smtClean="0"/>
              <a:t>Des </a:t>
            </a:r>
            <a:r>
              <a:rPr lang="fr-FR" b="0" dirty="0" smtClean="0"/>
              <a:t>ordinateurs avec des mots de passe qui changent tous les mois dans les bibliothèques </a:t>
            </a:r>
            <a:r>
              <a:rPr lang="fr-FR" b="0" dirty="0" smtClean="0"/>
              <a:t>universitaires qui ont signé l’entente </a:t>
            </a:r>
            <a:r>
              <a:rPr lang="fr-FR" b="0" dirty="0" smtClean="0"/>
              <a:t>: </a:t>
            </a:r>
            <a:r>
              <a:rPr lang="fr-FR" dirty="0" smtClean="0"/>
              <a:t>ce n’est pas du libre accès</a:t>
            </a:r>
            <a:r>
              <a:rPr lang="is-IS" b="0" dirty="0" smtClean="0"/>
              <a:t>, m</a:t>
            </a:r>
            <a:r>
              <a:rPr lang="fr-CA" b="0" dirty="0" err="1" smtClean="0"/>
              <a:t>ême</a:t>
            </a:r>
            <a:r>
              <a:rPr lang="fr-CA" b="0" dirty="0" smtClean="0"/>
              <a:t> si ça peut dépanner à court terme.</a:t>
            </a:r>
            <a:endParaRPr lang="fr-FR" b="0" dirty="0" smtClean="0"/>
          </a:p>
        </p:txBody>
      </p:sp>
    </p:spTree>
    <p:extLst>
      <p:ext uri="{BB962C8B-B14F-4D97-AF65-F5344CB8AC3E}">
        <p14:creationId xmlns:p14="http://schemas.microsoft.com/office/powerpoint/2010/main" val="35659039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5-06-03 à 02.12.5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082095"/>
          </a:xfrm>
          <a:prstGeom prst="rect">
            <a:avLst/>
          </a:prstGeom>
        </p:spPr>
      </p:pic>
    </p:spTree>
    <p:extLst>
      <p:ext uri="{BB962C8B-B14F-4D97-AF65-F5344CB8AC3E}">
        <p14:creationId xmlns:p14="http://schemas.microsoft.com/office/powerpoint/2010/main" val="22301185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5-06-03 à 02.13.2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457097"/>
          </a:xfrm>
          <a:prstGeom prst="rect">
            <a:avLst/>
          </a:prstGeom>
        </p:spPr>
      </p:pic>
    </p:spTree>
    <p:extLst>
      <p:ext uri="{BB962C8B-B14F-4D97-AF65-F5344CB8AC3E}">
        <p14:creationId xmlns:p14="http://schemas.microsoft.com/office/powerpoint/2010/main" val="29411957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5-06-03 à 03.03.4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49366" cy="6858000"/>
          </a:xfrm>
          <a:prstGeom prst="rect">
            <a:avLst/>
          </a:prstGeom>
        </p:spPr>
      </p:pic>
    </p:spTree>
    <p:extLst>
      <p:ext uri="{BB962C8B-B14F-4D97-AF65-F5344CB8AC3E}">
        <p14:creationId xmlns:p14="http://schemas.microsoft.com/office/powerpoint/2010/main" val="3888689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718"/>
            <a:ext cx="8336280" cy="975042"/>
          </a:xfrm>
        </p:spPr>
        <p:txBody>
          <a:bodyPr/>
          <a:lstStyle/>
          <a:p>
            <a:r>
              <a:rPr lang="fr-FR" dirty="0" smtClean="0"/>
              <a:t>EMPOWERMENT OU DÉPENDANCE?</a:t>
            </a:r>
            <a:endParaRPr lang="fr-FR" dirty="0"/>
          </a:p>
        </p:txBody>
      </p:sp>
      <p:sp>
        <p:nvSpPr>
          <p:cNvPr id="3" name="Espace réservé du contenu 2"/>
          <p:cNvSpPr>
            <a:spLocks noGrp="1"/>
          </p:cNvSpPr>
          <p:nvPr>
            <p:ph idx="1"/>
          </p:nvPr>
        </p:nvSpPr>
        <p:spPr>
          <a:xfrm>
            <a:off x="624840" y="1234440"/>
            <a:ext cx="8016240" cy="5303520"/>
          </a:xfrm>
        </p:spPr>
        <p:txBody>
          <a:bodyPr>
            <a:normAutofit fontScale="77500" lnSpcReduction="20000"/>
          </a:bodyPr>
          <a:lstStyle/>
          <a:p>
            <a:pPr marL="342900" indent="-342900">
              <a:lnSpc>
                <a:spcPct val="120000"/>
              </a:lnSpc>
              <a:buFont typeface="Wingdings" charset="2"/>
              <a:buChar char="Ø"/>
            </a:pPr>
            <a:r>
              <a:rPr lang="fr-FR" b="0" dirty="0" smtClean="0"/>
              <a:t>Maintiennent tout le système </a:t>
            </a:r>
            <a:r>
              <a:rPr lang="fr-FR" b="0" dirty="0" smtClean="0"/>
              <a:t>injuste de l’édition scientifique du Nord en </a:t>
            </a:r>
            <a:r>
              <a:rPr lang="fr-FR" b="0" dirty="0" smtClean="0"/>
              <a:t>place</a:t>
            </a:r>
          </a:p>
          <a:p>
            <a:pPr marL="342900" indent="-342900">
              <a:lnSpc>
                <a:spcPct val="120000"/>
              </a:lnSpc>
              <a:buFont typeface="Wingdings" charset="2"/>
              <a:buChar char="Ø"/>
            </a:pPr>
            <a:r>
              <a:rPr lang="fr-FR" b="0" dirty="0" smtClean="0"/>
              <a:t>Ne résolvent qu’un aspect de l’injustice </a:t>
            </a:r>
            <a:r>
              <a:rPr lang="fr-FR" b="0" dirty="0" smtClean="0"/>
              <a:t>cognitive (l’accès fermé aux ressources du Nord)</a:t>
            </a:r>
          </a:p>
          <a:p>
            <a:pPr marL="342900" indent="-342900">
              <a:lnSpc>
                <a:spcPct val="120000"/>
              </a:lnSpc>
              <a:buFont typeface="Wingdings" charset="2"/>
              <a:buChar char="Ø"/>
            </a:pPr>
            <a:r>
              <a:rPr lang="fr-FR" b="0" dirty="0" smtClean="0"/>
              <a:t>Peuvent renforcer les autres injustices cognitives : aliénation épistémique des scientifiques d’Afrique et d’Ha</a:t>
            </a:r>
            <a:r>
              <a:rPr lang="fr-CA" b="0" dirty="0" err="1" smtClean="0"/>
              <a:t>ïti</a:t>
            </a:r>
            <a:r>
              <a:rPr lang="fr-FR" b="0" dirty="0" smtClean="0"/>
              <a:t> qui puisent toutes leurs références dans des revues du Nord où il leur est très difficile de publier et qui imposent des catégories de penser du Nord</a:t>
            </a:r>
            <a:endParaRPr lang="fr-FR" b="0" dirty="0" smtClean="0"/>
          </a:p>
          <a:p>
            <a:pPr marL="342900" indent="-342900">
              <a:lnSpc>
                <a:spcPct val="120000"/>
              </a:lnSpc>
              <a:buFont typeface="Wingdings" charset="2"/>
              <a:buChar char="Ø"/>
            </a:pPr>
            <a:r>
              <a:rPr lang="fr-FR" b="0" dirty="0" smtClean="0"/>
              <a:t>Imposent </a:t>
            </a:r>
            <a:r>
              <a:rPr lang="fr-FR" b="0" dirty="0" smtClean="0"/>
              <a:t>des </a:t>
            </a:r>
            <a:r>
              <a:rPr lang="fr-FR" b="0" dirty="0" smtClean="0"/>
              <a:t>choix de revues aux </a:t>
            </a:r>
            <a:r>
              <a:rPr lang="fr-FR" b="0" dirty="0" smtClean="0"/>
              <a:t>universités qui sont privées du pouvoir de choisir ce qui convient à leurs lecteurs</a:t>
            </a:r>
            <a:endParaRPr lang="fr-FR" b="0" dirty="0" smtClean="0"/>
          </a:p>
          <a:p>
            <a:pPr marL="342900" indent="-342900">
              <a:lnSpc>
                <a:spcPct val="120000"/>
              </a:lnSpc>
              <a:buFont typeface="Wingdings" charset="2"/>
              <a:buChar char="Ø"/>
            </a:pPr>
            <a:r>
              <a:rPr lang="fr-FR" b="0" dirty="0" smtClean="0"/>
              <a:t>Programme qui dépend du bon vouloir des </a:t>
            </a:r>
            <a:r>
              <a:rPr lang="fr-FR" b="0" dirty="0" smtClean="0"/>
              <a:t>éditeurs et qui peut </a:t>
            </a:r>
            <a:r>
              <a:rPr lang="fr-CA" b="0" dirty="0" smtClean="0"/>
              <a:t>être terminé à tout moment : les universités du Sud qui comptent sur ce programme au lieu de développer leurs stratégies de libre accès pourraient le regretter</a:t>
            </a:r>
            <a:r>
              <a:rPr lang="is-IS" b="0" dirty="0" smtClean="0"/>
              <a:t>…</a:t>
            </a:r>
            <a:endParaRPr lang="fr-FR" b="0" dirty="0" smtClean="0"/>
          </a:p>
          <a:p>
            <a:pPr marL="342900" indent="-342900">
              <a:lnSpc>
                <a:spcPct val="120000"/>
              </a:lnSpc>
              <a:buFont typeface="Wingdings" charset="2"/>
              <a:buChar char="Ø"/>
            </a:pPr>
            <a:endParaRPr lang="fr-FR" b="0" dirty="0"/>
          </a:p>
          <a:p>
            <a:pPr>
              <a:lnSpc>
                <a:spcPct val="120000"/>
              </a:lnSpc>
            </a:pPr>
            <a:r>
              <a:rPr lang="fr-FR" b="0" dirty="0" smtClean="0"/>
              <a:t>À court terme, une situation intéressante, MAIS NON DURABLE ET </a:t>
            </a:r>
            <a:r>
              <a:rPr lang="fr-FR" b="0" dirty="0" smtClean="0"/>
              <a:t>SURTOUT </a:t>
            </a:r>
            <a:r>
              <a:rPr lang="fr-FR" b="0" dirty="0" smtClean="0"/>
              <a:t>CONTRAIRE </a:t>
            </a:r>
            <a:r>
              <a:rPr lang="fr-FR" b="0" dirty="0" smtClean="0"/>
              <a:t>À L’EMPOWERMENT LOCAL DES </a:t>
            </a:r>
            <a:r>
              <a:rPr lang="fr-FR" b="0" dirty="0" smtClean="0"/>
              <a:t>UNIVERSITÉS ET DES UNIVERSITÉS AFRICAINES ET HA</a:t>
            </a:r>
            <a:r>
              <a:rPr lang="fr-CA" b="0" dirty="0" smtClean="0"/>
              <a:t>ÏTIENNES : DE LA DÉPENDANCE</a:t>
            </a:r>
            <a:endParaRPr lang="fr-FR" b="0" dirty="0" smtClean="0"/>
          </a:p>
        </p:txBody>
      </p:sp>
    </p:spTree>
    <p:extLst>
      <p:ext uri="{BB962C8B-B14F-4D97-AF65-F5344CB8AC3E}">
        <p14:creationId xmlns:p14="http://schemas.microsoft.com/office/powerpoint/2010/main" val="3174423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5-09-30 à 07.01.2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235249"/>
          </a:xfrm>
          <a:prstGeom prst="rect">
            <a:avLst/>
          </a:prstGeom>
        </p:spPr>
      </p:pic>
    </p:spTree>
    <p:extLst>
      <p:ext uri="{BB962C8B-B14F-4D97-AF65-F5344CB8AC3E}">
        <p14:creationId xmlns:p14="http://schemas.microsoft.com/office/powerpoint/2010/main" val="11683757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présentation</a:t>
            </a:r>
            <a:endParaRPr lang="fr-FR" dirty="0"/>
          </a:p>
        </p:txBody>
      </p:sp>
      <p:sp>
        <p:nvSpPr>
          <p:cNvPr id="3" name="Espace réservé du contenu 2"/>
          <p:cNvSpPr>
            <a:spLocks noGrp="1"/>
          </p:cNvSpPr>
          <p:nvPr>
            <p:ph idx="1"/>
          </p:nvPr>
        </p:nvSpPr>
        <p:spPr/>
        <p:txBody>
          <a:bodyPr/>
          <a:lstStyle/>
          <a:p>
            <a:r>
              <a:rPr lang="fr-FR" dirty="0" smtClean="0"/>
              <a:t>Est sous licence </a:t>
            </a:r>
            <a:r>
              <a:rPr lang="fr-FR" dirty="0" err="1" smtClean="0"/>
              <a:t>Creative</a:t>
            </a:r>
            <a:r>
              <a:rPr lang="fr-FR" dirty="0" smtClean="0"/>
              <a:t> Commons:</a:t>
            </a:r>
            <a:br>
              <a:rPr lang="fr-FR" dirty="0" smtClean="0"/>
            </a:br>
            <a:endParaRPr lang="fr-FR" dirty="0" smtClean="0"/>
          </a:p>
          <a:p>
            <a:r>
              <a:rPr lang="fr-FR" dirty="0" smtClean="0"/>
              <a:t>Vous pouvez l’utiliser, telle quelle ou en la modifiant, pour vos activités d’enseignement ou de formation.</a:t>
            </a:r>
          </a:p>
          <a:p>
            <a:r>
              <a:rPr lang="fr-FR" dirty="0" smtClean="0"/>
              <a:t>Elle fait partie des communs de la connaissance, elle appartient à tous.</a:t>
            </a:r>
          </a:p>
          <a:p>
            <a:endParaRPr lang="fr-FR" dirty="0" smtClean="0"/>
          </a:p>
          <a:p>
            <a:r>
              <a:rPr lang="fr-FR" dirty="0" smtClean="0"/>
              <a:t>À vous de jouer!</a:t>
            </a:r>
            <a:endParaRPr lang="fr-FR" dirty="0"/>
          </a:p>
        </p:txBody>
      </p:sp>
    </p:spTree>
    <p:extLst>
      <p:ext uri="{BB962C8B-B14F-4D97-AF65-F5344CB8AC3E}">
        <p14:creationId xmlns:p14="http://schemas.microsoft.com/office/powerpoint/2010/main" val="2258855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2904" y="1685833"/>
            <a:ext cx="8278191" cy="1198880"/>
          </a:xfrm>
        </p:spPr>
        <p:txBody>
          <a:bodyPr>
            <a:normAutofit fontScale="90000"/>
          </a:bodyPr>
          <a:lstStyle/>
          <a:p>
            <a:r>
              <a:rPr lang="fr-FR" sz="2800" dirty="0" smtClean="0">
                <a:latin typeface="+mn-lt"/>
              </a:rPr>
              <a:t>« LA SCIENCE » = LA SCIENCE DU NORD, FAITE AU NORD, POUR LE NORD, DIFFUSÉE DANS DES REVUES DU NORD, SELON UN CADRE NORMATIF DU NORD (</a:t>
            </a:r>
            <a:r>
              <a:rPr lang="fr-FR" sz="2800" dirty="0" smtClean="0">
                <a:latin typeface="+mn-lt"/>
              </a:rPr>
              <a:t>MODERNITÉ, POSITIVISME)</a:t>
            </a:r>
            <a:endParaRPr lang="fr-FR" sz="2800" dirty="0">
              <a:latin typeface="+mn-lt"/>
            </a:endParaRPr>
          </a:p>
        </p:txBody>
      </p:sp>
      <p:pic>
        <p:nvPicPr>
          <p:cNvPr id="5" name="Espace réservé du contenu 4" descr="Capture d’écran 2015-09-11 à 01.34.53.png"/>
          <p:cNvPicPr>
            <a:picLocks noGrp="1" noChangeAspect="1"/>
          </p:cNvPicPr>
          <p:nvPr>
            <p:ph idx="1"/>
          </p:nvPr>
        </p:nvPicPr>
        <p:blipFill>
          <a:blip r:embed="rId3">
            <a:extLst>
              <a:ext uri="{28A0092B-C50C-407E-A947-70E740481C1C}">
                <a14:useLocalDpi xmlns:a14="http://schemas.microsoft.com/office/drawing/2010/main" val="0"/>
              </a:ext>
            </a:extLst>
          </a:blip>
          <a:srcRect t="2692" b="2692"/>
          <a:stretch>
            <a:fillRect/>
          </a:stretch>
        </p:blipFill>
        <p:spPr>
          <a:xfrm>
            <a:off x="2880742" y="2988866"/>
            <a:ext cx="5854648" cy="2971101"/>
          </a:xfrm>
        </p:spPr>
      </p:pic>
      <p:pic>
        <p:nvPicPr>
          <p:cNvPr id="4" name="Image 3" descr="banière Soha-2-0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
        <p:nvSpPr>
          <p:cNvPr id="3" name="ZoneTexte 2"/>
          <p:cNvSpPr txBox="1"/>
          <p:nvPr/>
        </p:nvSpPr>
        <p:spPr>
          <a:xfrm>
            <a:off x="587709" y="5980287"/>
            <a:ext cx="7413291" cy="646331"/>
          </a:xfrm>
          <a:prstGeom prst="rect">
            <a:avLst/>
          </a:prstGeom>
          <a:noFill/>
        </p:spPr>
        <p:txBody>
          <a:bodyPr wrap="square" rtlCol="0">
            <a:spAutoFit/>
          </a:bodyPr>
          <a:lstStyle/>
          <a:p>
            <a:r>
              <a:rPr lang="fr-FR" dirty="0"/>
              <a:t>La fracture numérique et la fracture économique se retrouvent dans la fracture cognitive entre Nord et Sud</a:t>
            </a:r>
            <a:r>
              <a:rPr lang="fr-FR" dirty="0" smtClean="0"/>
              <a:t>.</a:t>
            </a:r>
          </a:p>
        </p:txBody>
      </p:sp>
      <p:sp>
        <p:nvSpPr>
          <p:cNvPr id="6" name="ZoneTexte 5"/>
          <p:cNvSpPr txBox="1"/>
          <p:nvPr/>
        </p:nvSpPr>
        <p:spPr>
          <a:xfrm rot="10800000" flipV="1">
            <a:off x="457199" y="3458753"/>
            <a:ext cx="2014934" cy="2031325"/>
          </a:xfrm>
          <a:prstGeom prst="rect">
            <a:avLst/>
          </a:prstGeom>
          <a:noFill/>
        </p:spPr>
        <p:txBody>
          <a:bodyPr wrap="square" rtlCol="0">
            <a:spAutoFit/>
          </a:bodyPr>
          <a:lstStyle/>
          <a:p>
            <a:r>
              <a:rPr lang="fr-FR" i="1" dirty="0"/>
              <a:t>La quantité de publications scientifiques  dans Web of Science (revues commerciales) en </a:t>
            </a:r>
            <a:r>
              <a:rPr lang="fr-FR" i="1" dirty="0" smtClean="0"/>
              <a:t>2001</a:t>
            </a:r>
            <a:endParaRPr lang="fr-FR" i="1" dirty="0"/>
          </a:p>
        </p:txBody>
      </p:sp>
    </p:spTree>
    <p:extLst>
      <p:ext uri="{BB962C8B-B14F-4D97-AF65-F5344CB8AC3E}">
        <p14:creationId xmlns:p14="http://schemas.microsoft.com/office/powerpoint/2010/main" val="14374352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6547252"/>
          </a:xfrm>
          <a:prstGeom prst="rect">
            <a:avLst/>
          </a:prstGeom>
        </p:spPr>
      </p:pic>
    </p:spTree>
    <p:extLst>
      <p:ext uri="{BB962C8B-B14F-4D97-AF65-F5344CB8AC3E}">
        <p14:creationId xmlns:p14="http://schemas.microsoft.com/office/powerpoint/2010/main" val="627647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70000"/>
            <a:ext cx="8280401" cy="616284"/>
          </a:xfrm>
        </p:spPr>
        <p:txBody>
          <a:bodyPr>
            <a:normAutofit fontScale="90000"/>
          </a:bodyPr>
          <a:lstStyle/>
          <a:p>
            <a:pPr fontAlgn="auto">
              <a:spcAft>
                <a:spcPts val="0"/>
              </a:spcAft>
              <a:defRPr/>
            </a:pPr>
            <a:r>
              <a:rPr lang="fr-FR" dirty="0" smtClean="0">
                <a:latin typeface="Verdana"/>
                <a:ea typeface="+mj-ea"/>
                <a:cs typeface="Verdana"/>
              </a:rPr>
              <a:t>injustice cognitive</a:t>
            </a:r>
            <a:endParaRPr lang="fr-FR" dirty="0">
              <a:latin typeface="Franklin Gothic Book" charset="0"/>
              <a:ea typeface="+mj-ea"/>
              <a:cs typeface="+mj-cs"/>
            </a:endParaRPr>
          </a:p>
        </p:txBody>
      </p:sp>
      <p:sp>
        <p:nvSpPr>
          <p:cNvPr id="15362" name="Espace réservé du contenu 2"/>
          <p:cNvSpPr>
            <a:spLocks noGrp="1"/>
          </p:cNvSpPr>
          <p:nvPr>
            <p:ph idx="1"/>
          </p:nvPr>
        </p:nvSpPr>
        <p:spPr>
          <a:xfrm>
            <a:off x="457199" y="2057400"/>
            <a:ext cx="7620000" cy="4457700"/>
          </a:xfrm>
        </p:spPr>
        <p:txBody>
          <a:bodyPr>
            <a:normAutofit fontScale="92500" lnSpcReduction="20000"/>
          </a:bodyPr>
          <a:lstStyle/>
          <a:p>
            <a:pPr eaLnBrk="1" hangingPunct="1">
              <a:lnSpc>
                <a:spcPct val="130000"/>
              </a:lnSpc>
            </a:pPr>
            <a:r>
              <a:rPr lang="fr-FR" b="0" dirty="0" smtClean="0">
                <a:cs typeface="Verdana"/>
              </a:rPr>
              <a:t>Une injustice cognitive est une situation, un phénomène, une politique ou une attitude qui empêche les étudiants, étudiantes, chercheurs et chercheuses de déployer le plein potentiel de leur capacité de recherche scientifique en faveur du développement durable local de leur pays.</a:t>
            </a:r>
          </a:p>
          <a:p>
            <a:pPr eaLnBrk="1" hangingPunct="1">
              <a:lnSpc>
                <a:spcPct val="130000"/>
              </a:lnSpc>
            </a:pPr>
            <a:r>
              <a:rPr lang="fr-FR" b="0" dirty="0" smtClean="0">
                <a:cs typeface="Verdana"/>
              </a:rPr>
              <a:t>Pour les chercheurs des </a:t>
            </a:r>
            <a:r>
              <a:rPr lang="fr-FR" b="0" dirty="0" err="1" smtClean="0">
                <a:cs typeface="Verdana"/>
              </a:rPr>
              <a:t>Suds</a:t>
            </a:r>
            <a:r>
              <a:rPr lang="fr-FR" b="0" dirty="0" smtClean="0">
                <a:cs typeface="Verdana"/>
              </a:rPr>
              <a:t>, plusieurs injustices sont particulièrement puissantes et difficiles à renverser.</a:t>
            </a:r>
          </a:p>
          <a:p>
            <a:pPr eaLnBrk="1" hangingPunct="1">
              <a:lnSpc>
                <a:spcPct val="130000"/>
              </a:lnSpc>
            </a:pPr>
            <a:r>
              <a:rPr lang="fr-FR" b="0" dirty="0" smtClean="0">
                <a:cs typeface="Verdana"/>
              </a:rPr>
              <a:t>Le projet SOHA vise à lutter contre ces injustices en les identifiant, en les documentant et en favorisant l’</a:t>
            </a:r>
            <a:r>
              <a:rPr lang="fr-FR" b="0" dirty="0" err="1" smtClean="0">
                <a:cs typeface="Verdana"/>
              </a:rPr>
              <a:t>empowerment</a:t>
            </a:r>
            <a:r>
              <a:rPr lang="fr-FR" b="0" dirty="0" smtClean="0">
                <a:cs typeface="Verdana"/>
              </a:rPr>
              <a:t> des étudiants, étudiantes, chercheurs et chercheuses d’Haïti et d’Afrique francophone pour mieux les contrer.</a:t>
            </a:r>
            <a:endParaRPr lang="fr-FR" b="0" dirty="0">
              <a:cs typeface="Verdana"/>
            </a:endParaRPr>
          </a:p>
        </p:txBody>
      </p:sp>
      <p:pic>
        <p:nvPicPr>
          <p:cNvPr id="5" name="Image 4" descr="banière Soha-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4679235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457199" y="1270000"/>
            <a:ext cx="8280401" cy="616284"/>
          </a:xfrm>
        </p:spPr>
        <p:txBody>
          <a:bodyPr>
            <a:normAutofit fontScale="90000"/>
          </a:bodyPr>
          <a:lstStyle/>
          <a:p>
            <a:pPr fontAlgn="auto">
              <a:spcAft>
                <a:spcPts val="0"/>
              </a:spcAft>
              <a:defRPr/>
            </a:pPr>
            <a:r>
              <a:rPr lang="fr-FR" dirty="0" smtClean="0">
                <a:latin typeface="Verdana"/>
                <a:ea typeface="+mj-ea"/>
                <a:cs typeface="Verdana"/>
              </a:rPr>
              <a:t>Peut-on changer la situation?</a:t>
            </a:r>
            <a:endParaRPr lang="fr-FR" dirty="0">
              <a:latin typeface="Franklin Gothic Book" charset="0"/>
              <a:ea typeface="+mj-ea"/>
              <a:cs typeface="+mj-cs"/>
            </a:endParaRPr>
          </a:p>
        </p:txBody>
      </p:sp>
      <p:sp>
        <p:nvSpPr>
          <p:cNvPr id="15362" name="Espace réservé du contenu 2"/>
          <p:cNvSpPr>
            <a:spLocks noGrp="1"/>
          </p:cNvSpPr>
          <p:nvPr>
            <p:ph idx="1"/>
          </p:nvPr>
        </p:nvSpPr>
        <p:spPr>
          <a:xfrm>
            <a:off x="457199" y="2057400"/>
            <a:ext cx="7620000" cy="4457700"/>
          </a:xfrm>
        </p:spPr>
        <p:txBody>
          <a:bodyPr>
            <a:normAutofit fontScale="92500" lnSpcReduction="10000"/>
          </a:bodyPr>
          <a:lstStyle/>
          <a:p>
            <a:pPr eaLnBrk="1" hangingPunct="1">
              <a:lnSpc>
                <a:spcPct val="130000"/>
              </a:lnSpc>
            </a:pPr>
            <a:r>
              <a:rPr lang="fr-FR" b="0" dirty="0" smtClean="0">
                <a:cs typeface="Verdana"/>
              </a:rPr>
              <a:t>Oui!</a:t>
            </a:r>
          </a:p>
          <a:p>
            <a:pPr eaLnBrk="1" hangingPunct="1">
              <a:lnSpc>
                <a:spcPct val="130000"/>
              </a:lnSpc>
            </a:pPr>
            <a:r>
              <a:rPr lang="fr-FR" b="0" dirty="0" smtClean="0">
                <a:cs typeface="Verdana"/>
              </a:rPr>
              <a:t>La science actuelle n’est pas une fatalité.</a:t>
            </a:r>
          </a:p>
          <a:p>
            <a:pPr eaLnBrk="1" hangingPunct="1">
              <a:lnSpc>
                <a:spcPct val="130000"/>
              </a:lnSpc>
            </a:pPr>
            <a:r>
              <a:rPr lang="fr-FR" b="0" dirty="0" smtClean="0">
                <a:cs typeface="Verdana"/>
              </a:rPr>
              <a:t>Elle est dominée par un cadre normatif qui ne se soucie pas des injustices cognitives, qui est inspiré par l’économie du savoir et le capitalisme cognitif.</a:t>
            </a:r>
          </a:p>
          <a:p>
            <a:pPr eaLnBrk="1" hangingPunct="1">
              <a:lnSpc>
                <a:spcPct val="130000"/>
              </a:lnSpc>
            </a:pPr>
            <a:r>
              <a:rPr lang="fr-FR" dirty="0" smtClean="0">
                <a:cs typeface="Verdana"/>
              </a:rPr>
              <a:t>Une autre science est possible</a:t>
            </a:r>
            <a:r>
              <a:rPr lang="fr-FR" b="0" dirty="0" smtClean="0">
                <a:cs typeface="Verdana"/>
              </a:rPr>
              <a:t> et existe déjà, aux marges de la science hégémonique : une science qui aspire au bien commun, à la justice cognitive et sociale, au respect des savoirs locaux contre la « cruauté » de l’</a:t>
            </a:r>
            <a:r>
              <a:rPr lang="fr-FR" b="0" dirty="0" err="1" smtClean="0">
                <a:cs typeface="Verdana"/>
              </a:rPr>
              <a:t>épistémé</a:t>
            </a:r>
            <a:r>
              <a:rPr lang="fr-FR" b="0" dirty="0" smtClean="0">
                <a:cs typeface="Verdana"/>
              </a:rPr>
              <a:t> occidentale (dixit Michel Foucault).</a:t>
            </a:r>
          </a:p>
          <a:p>
            <a:pPr eaLnBrk="1" hangingPunct="1">
              <a:lnSpc>
                <a:spcPct val="130000"/>
              </a:lnSpc>
            </a:pPr>
            <a:r>
              <a:rPr lang="fr-FR" dirty="0" smtClean="0">
                <a:cs typeface="Verdana"/>
              </a:rPr>
              <a:t>Comment le libre accès peut-</a:t>
            </a:r>
            <a:r>
              <a:rPr lang="fr-CA" dirty="0" smtClean="0">
                <a:cs typeface="Verdana"/>
              </a:rPr>
              <a:t>il y contribuer?</a:t>
            </a:r>
            <a:endParaRPr lang="fr-FR" dirty="0">
              <a:cs typeface="Verdana"/>
            </a:endParaRPr>
          </a:p>
        </p:txBody>
      </p:sp>
      <p:pic>
        <p:nvPicPr>
          <p:cNvPr id="5" name="Image 4" descr="banière Soha-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70000"/>
          </a:xfrm>
          <a:prstGeom prst="rect">
            <a:avLst/>
          </a:prstGeom>
        </p:spPr>
      </p:pic>
    </p:spTree>
    <p:extLst>
      <p:ext uri="{BB962C8B-B14F-4D97-AF65-F5344CB8AC3E}">
        <p14:creationId xmlns:p14="http://schemas.microsoft.com/office/powerpoint/2010/main" val="12704157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ème par défaut">
  <a:themeElements>
    <a:clrScheme name="Essentie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e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e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Thème par défaut.thmx</Template>
  <TotalTime>7106</TotalTime>
  <Words>2419</Words>
  <Application>Microsoft Macintosh PowerPoint</Application>
  <PresentationFormat>Présentation à l'écran (4:3)</PresentationFormat>
  <Paragraphs>208</Paragraphs>
  <Slides>50</Slides>
  <Notes>15</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50</vt:i4>
      </vt:variant>
    </vt:vector>
  </HeadingPairs>
  <TitlesOfParts>
    <vt:vector size="58" baseType="lpstr">
      <vt:lpstr>Arial Black</vt:lpstr>
      <vt:lpstr>Calibri</vt:lpstr>
      <vt:lpstr>Franklin Gothic Book</vt:lpstr>
      <vt:lpstr>Times New Roman</vt:lpstr>
      <vt:lpstr>Verdana</vt:lpstr>
      <vt:lpstr>Wingdings</vt:lpstr>
      <vt:lpstr>Arial</vt:lpstr>
      <vt:lpstr>Thème par défaut</vt:lpstr>
      <vt:lpstr>Faire du libre accès un outil de justice cognitive et d’empowerment des universitaires des pays des Suds   </vt:lpstr>
      <vt:lpstr>Co-auteurs et co-auteures : membres du réseau SOHA</vt:lpstr>
      <vt:lpstr>Le PROJET SOHA</vt:lpstr>
      <vt:lpstr> </vt:lpstr>
      <vt:lpstr>Présentation PowerPoint</vt:lpstr>
      <vt:lpstr>« LA SCIENCE » = LA SCIENCE DU NORD, FAITE AU NORD, POUR LE NORD, DIFFUSÉE DANS DES REVUES DU NORD, SELON UN CADRE NORMATIF DU NORD (MODERNITÉ, POSITIVISME)</vt:lpstr>
      <vt:lpstr>Présentation PowerPoint</vt:lpstr>
      <vt:lpstr>injustice cognitive</vt:lpstr>
      <vt:lpstr>Peut-on changer la situation?</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Premiers résultats : Neuf injustices cognitives vécues par les universitaires africains et haïtiens</vt:lpstr>
      <vt:lpstr>Quel rôle le libre accès peut-il jouer dans le combat contre ces injustices cognitives?</vt:lpstr>
      <vt:lpstr>Première finalité du libre accès dans les pays du NOrd</vt:lpstr>
      <vt:lpstr>deuxième finalité du libre accès dans les pays du Nord</vt:lpstr>
      <vt:lpstr>Troisième finalité du libre accès dans les pays du Nord</vt:lpstr>
      <vt:lpstr>Ces finalités vues d’Afrique et d’Haïti) : finalité 1 </vt:lpstr>
      <vt:lpstr>Ces finalités vues d’Afrique et d’Haïti) : Finalité 2</vt:lpstr>
      <vt:lpstr>Ces finalités vues d’Afrique et d’Haïti) : Finalité 3</vt:lpstr>
      <vt:lpstr>Ces finalités vues d’Afrique et d’Haïti) : une 4E finalité</vt:lpstr>
      <vt:lpstr>Le projet SOHA : L’ACTION</vt:lpstr>
      <vt:lpstr>Six projets concrets (numériques)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Démarche pour passer au libre accès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Cette finalité : le contraire de Research4life</vt:lpstr>
      <vt:lpstr>Présentation PowerPoint</vt:lpstr>
      <vt:lpstr>Présentation PowerPoint</vt:lpstr>
      <vt:lpstr>Présentation PowerPoint</vt:lpstr>
      <vt:lpstr>EMPOWERMENT OU DÉPENDANCE?</vt:lpstr>
      <vt:lpstr>Cette présentation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Patrimoine scientifique et les autres savoirs – 2e  partie</dc:title>
  <dc:creator>Florence Piron</dc:creator>
  <cp:lastModifiedBy>Utilisateur de Microsoft Office</cp:lastModifiedBy>
  <cp:revision>199</cp:revision>
  <dcterms:created xsi:type="dcterms:W3CDTF">2015-03-24T02:16:09Z</dcterms:created>
  <dcterms:modified xsi:type="dcterms:W3CDTF">2016-12-02T01:01:10Z</dcterms:modified>
</cp:coreProperties>
</file>